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4"/>
  </p:notesMasterIdLst>
  <p:sldIdLst>
    <p:sldId id="266" r:id="rId2"/>
    <p:sldId id="262" r:id="rId3"/>
    <p:sldId id="269" r:id="rId4"/>
    <p:sldId id="282" r:id="rId5"/>
    <p:sldId id="281" r:id="rId6"/>
    <p:sldId id="283" r:id="rId7"/>
    <p:sldId id="267" r:id="rId8"/>
    <p:sldId id="284" r:id="rId9"/>
    <p:sldId id="271" r:id="rId10"/>
    <p:sldId id="285" r:id="rId11"/>
    <p:sldId id="293" r:id="rId12"/>
    <p:sldId id="272" r:id="rId13"/>
    <p:sldId id="273" r:id="rId14"/>
    <p:sldId id="286" r:id="rId15"/>
    <p:sldId id="287" r:id="rId16"/>
    <p:sldId id="288" r:id="rId17"/>
    <p:sldId id="277" r:id="rId18"/>
    <p:sldId id="290" r:id="rId19"/>
    <p:sldId id="289" r:id="rId20"/>
    <p:sldId id="292" r:id="rId21"/>
    <p:sldId id="291" r:id="rId22"/>
    <p:sldId id="260" r:id="rId23"/>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2B7E"/>
    <a:srgbClr val="F2E6CC"/>
    <a:srgbClr val="E03A00"/>
    <a:srgbClr val="2BA287"/>
    <a:srgbClr val="19A78C"/>
    <a:srgbClr val="19937C"/>
    <a:srgbClr val="43AB97"/>
    <a:srgbClr val="CC008C"/>
    <a:srgbClr val="00A480"/>
    <a:srgbClr val="00A4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96" autoAdjust="0"/>
  </p:normalViewPr>
  <p:slideViewPr>
    <p:cSldViewPr snapToGrid="0" snapToObjects="1">
      <p:cViewPr varScale="1">
        <p:scale>
          <a:sx n="64" d="100"/>
          <a:sy n="64" d="100"/>
        </p:scale>
        <p:origin x="1566" y="6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F946B6-CA37-498B-B2C3-D700551797F2}" type="datetimeFigureOut">
              <a:rPr lang="en-US" smtClean="0"/>
              <a:t>6/29/2023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6F06B1-6712-49DF-8FD8-5BBDF1CA5DAD}" type="slidenum">
              <a:rPr lang="en-US" smtClean="0"/>
              <a:t>‹#›</a:t>
            </a:fld>
            <a:endParaRPr lang="en-US"/>
          </a:p>
        </p:txBody>
      </p:sp>
    </p:spTree>
    <p:extLst>
      <p:ext uri="{BB962C8B-B14F-4D97-AF65-F5344CB8AC3E}">
        <p14:creationId xmlns:p14="http://schemas.microsoft.com/office/powerpoint/2010/main" val="37186000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Standard distance: it is the average distance away from the center of the point cloud (center of mass). On average, crashes occurred around 3,628 m from the mean center.</a:t>
            </a:r>
          </a:p>
          <a:p>
            <a:pPr marL="171450" indent="-171450">
              <a:buFont typeface="Arial" panose="020B0604020202020204" pitchFamily="34" charset="0"/>
              <a:buChar char="•"/>
            </a:pPr>
            <a:r>
              <a:rPr lang="en-US" dirty="0"/>
              <a:t>Standard deviational ellipse: it reflects both its center and dispersion.</a:t>
            </a:r>
          </a:p>
        </p:txBody>
      </p:sp>
      <p:sp>
        <p:nvSpPr>
          <p:cNvPr id="4" name="Slide Number Placeholder 3"/>
          <p:cNvSpPr>
            <a:spLocks noGrp="1"/>
          </p:cNvSpPr>
          <p:nvPr>
            <p:ph type="sldNum" sz="quarter" idx="5"/>
          </p:nvPr>
        </p:nvSpPr>
        <p:spPr/>
        <p:txBody>
          <a:bodyPr/>
          <a:lstStyle/>
          <a:p>
            <a:fld id="{046F06B1-6712-49DF-8FD8-5BBDF1CA5DAD}" type="slidenum">
              <a:rPr lang="en-US" smtClean="0"/>
              <a:t>8</a:t>
            </a:fld>
            <a:endParaRPr lang="en-US"/>
          </a:p>
        </p:txBody>
      </p:sp>
    </p:spTree>
    <p:extLst>
      <p:ext uri="{BB962C8B-B14F-4D97-AF65-F5344CB8AC3E}">
        <p14:creationId xmlns:p14="http://schemas.microsoft.com/office/powerpoint/2010/main" val="2223115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In Figure 10 it is particularly curious that the low-high values are found in U.P.B, Carlos E. Restrepo, and </a:t>
            </a:r>
            <a:r>
              <a:rPr lang="en-US" sz="1800" dirty="0" err="1">
                <a:effectLst/>
                <a:latin typeface="Times New Roman" panose="02020603050405020304" pitchFamily="18" charset="0"/>
                <a:ea typeface="Times New Roman" panose="02020603050405020304" pitchFamily="18" charset="0"/>
              </a:rPr>
              <a:t>Suramericana</a:t>
            </a:r>
            <a:r>
              <a:rPr lang="en-US" sz="1800" dirty="0">
                <a:effectLst/>
                <a:latin typeface="Times New Roman" panose="02020603050405020304" pitchFamily="18" charset="0"/>
                <a:ea typeface="Times New Roman" panose="02020603050405020304" pitchFamily="18" charset="0"/>
              </a:rPr>
              <a:t> neighborhoods. The interesting thing about them is that they have the largest cyclist infrastructure in the city. So, this result suggests that, at least during the analysis period, the reports of crashes involving cyclists were low and the use of bicycles lanes is useful for road safety.</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3. </a:t>
            </a:r>
            <a:r>
              <a:rPr lang="en-US" sz="1800" dirty="0" err="1">
                <a:effectLst/>
                <a:latin typeface="Times New Roman" panose="02020603050405020304" pitchFamily="18" charset="0"/>
              </a:rPr>
              <a:t>Suramericana</a:t>
            </a:r>
            <a:r>
              <a:rPr lang="en-US" sz="1800" dirty="0">
                <a:effectLst/>
                <a:latin typeface="Times New Roman" panose="02020603050405020304" pitchFamily="18" charset="0"/>
              </a:rPr>
              <a:t> with 4671 m.</a:t>
            </a:r>
          </a:p>
          <a:p>
            <a:r>
              <a:rPr lang="en-US" sz="1800" dirty="0">
                <a:effectLst/>
                <a:latin typeface="Times New Roman" panose="02020603050405020304" pitchFamily="18" charset="0"/>
              </a:rPr>
              <a:t>4. Los Conquistadores with 4668 m.</a:t>
            </a:r>
          </a:p>
          <a:p>
            <a:r>
              <a:rPr lang="en-US" sz="1800" dirty="0">
                <a:effectLst/>
                <a:latin typeface="Times New Roman" panose="02020603050405020304" pitchFamily="18" charset="0"/>
              </a:rPr>
              <a:t>8. Carlos E. Restrepo with 4148 m.</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Neighbors of </a:t>
            </a:r>
            <a:r>
              <a:rPr lang="en-US" sz="1800" dirty="0" err="1">
                <a:effectLst/>
                <a:latin typeface="Times New Roman" panose="02020603050405020304" pitchFamily="18" charset="0"/>
              </a:rPr>
              <a:t>Suramericana</a:t>
            </a:r>
            <a:r>
              <a:rPr lang="en-US" sz="1800" dirty="0">
                <a:effectLst/>
                <a:latin typeface="Times New Roman" panose="02020603050405020304" pitchFamily="18" charset="0"/>
              </a:rPr>
              <a:t>:</a:t>
            </a:r>
          </a:p>
          <a:p>
            <a:pPr marL="742950" lvl="1" indent="-285750">
              <a:buFont typeface="Arial" panose="020B0604020202020204" pitchFamily="34" charset="0"/>
              <a:buChar char="•"/>
            </a:pPr>
            <a:r>
              <a:rPr lang="en-US" sz="1800" dirty="0">
                <a:effectLst/>
                <a:latin typeface="Times New Roman" panose="02020603050405020304" pitchFamily="18" charset="0"/>
              </a:rPr>
              <a:t>UD </a:t>
            </a:r>
            <a:r>
              <a:rPr lang="en-US" sz="1800" dirty="0" err="1">
                <a:effectLst/>
                <a:latin typeface="Times New Roman" panose="02020603050405020304" pitchFamily="18" charset="0"/>
              </a:rPr>
              <a:t>Atanasio</a:t>
            </a:r>
            <a:r>
              <a:rPr lang="en-US" sz="1800" dirty="0">
                <a:effectLst/>
                <a:latin typeface="Times New Roman" panose="02020603050405020304" pitchFamily="18" charset="0"/>
              </a:rPr>
              <a:t> </a:t>
            </a:r>
            <a:r>
              <a:rPr lang="en-US" sz="1800" dirty="0" err="1">
                <a:effectLst/>
                <a:latin typeface="Times New Roman" panose="02020603050405020304" pitchFamily="18" charset="0"/>
              </a:rPr>
              <a:t>Girardot</a:t>
            </a:r>
            <a:r>
              <a:rPr lang="en-US" sz="1800" dirty="0">
                <a:effectLst/>
                <a:latin typeface="Times New Roman" panose="02020603050405020304" pitchFamily="18" charset="0"/>
              </a:rPr>
              <a:t> (2,247 m).</a:t>
            </a:r>
          </a:p>
          <a:p>
            <a:pPr marL="742950" lvl="1" indent="-285750">
              <a:buFont typeface="Arial" panose="020B0604020202020204" pitchFamily="34" charset="0"/>
              <a:buChar char="•"/>
            </a:pPr>
            <a:r>
              <a:rPr lang="en-US" sz="1800" dirty="0">
                <a:effectLst/>
                <a:latin typeface="Times New Roman" panose="02020603050405020304" pitchFamily="18" charset="0"/>
              </a:rPr>
              <a:t>Corazón de Jesús (N.A.)</a:t>
            </a:r>
          </a:p>
          <a:p>
            <a:pPr marL="742950" lvl="1" indent="-285750">
              <a:buFont typeface="Arial" panose="020B0604020202020204" pitchFamily="34" charset="0"/>
              <a:buChar char="•"/>
            </a:pPr>
            <a:r>
              <a:rPr lang="en-US" sz="1800" dirty="0" err="1">
                <a:effectLst/>
                <a:latin typeface="Times New Roman" panose="02020603050405020304" pitchFamily="18" charset="0"/>
              </a:rPr>
              <a:t>Naranjal</a:t>
            </a:r>
            <a:r>
              <a:rPr lang="en-US" sz="1800" dirty="0">
                <a:effectLst/>
                <a:latin typeface="Times New Roman" panose="02020603050405020304" pitchFamily="18" charset="0"/>
              </a:rPr>
              <a:t> (3,639 m)</a:t>
            </a:r>
          </a:p>
          <a:p>
            <a:pPr marL="742950" lvl="1" indent="-285750">
              <a:buFont typeface="Arial" panose="020B0604020202020204" pitchFamily="34" charset="0"/>
              <a:buChar char="•"/>
            </a:pPr>
            <a:r>
              <a:rPr lang="en-US" sz="1800" dirty="0" err="1">
                <a:effectLst/>
                <a:latin typeface="Times New Roman" panose="02020603050405020304" pitchFamily="18" charset="0"/>
              </a:rPr>
              <a:t>Cuarta</a:t>
            </a:r>
            <a:r>
              <a:rPr lang="en-US" sz="1800" dirty="0">
                <a:effectLst/>
                <a:latin typeface="Times New Roman" panose="02020603050405020304" pitchFamily="18" charset="0"/>
              </a:rPr>
              <a:t> Brigada (2,856 m)</a:t>
            </a:r>
          </a:p>
          <a:p>
            <a:pPr marL="742950" lvl="1" indent="-285750">
              <a:buFont typeface="Arial" panose="020B0604020202020204" pitchFamily="34" charset="0"/>
              <a:buChar char="•"/>
            </a:pPr>
            <a:r>
              <a:rPr lang="en-US" sz="1800" dirty="0">
                <a:effectLst/>
                <a:latin typeface="Times New Roman" panose="02020603050405020304" pitchFamily="18" charset="0"/>
              </a:rPr>
              <a:t>San Benito (N.A).</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Neighbors of Los Conquistadores:</a:t>
            </a:r>
          </a:p>
          <a:p>
            <a:pPr marL="742950" lvl="1" indent="-285750">
              <a:buFont typeface="Arial" panose="020B0604020202020204" pitchFamily="34" charset="0"/>
              <a:buChar char="•"/>
            </a:pPr>
            <a:r>
              <a:rPr lang="en-US" sz="1800" dirty="0">
                <a:effectLst/>
                <a:latin typeface="Times New Roman" panose="02020603050405020304" pitchFamily="18" charset="0"/>
              </a:rPr>
              <a:t>San Joaquín (4,301 m)</a:t>
            </a:r>
          </a:p>
          <a:p>
            <a:pPr marL="742950" lvl="1" indent="-285750">
              <a:buFont typeface="Arial" panose="020B0604020202020204" pitchFamily="34" charset="0"/>
              <a:buChar char="•"/>
            </a:pPr>
            <a:r>
              <a:rPr lang="en-US" sz="1800" dirty="0">
                <a:effectLst/>
                <a:latin typeface="Times New Roman" panose="02020603050405020304" pitchFamily="18" charset="0"/>
              </a:rPr>
              <a:t>Corazón de Jesús</a:t>
            </a:r>
          </a:p>
          <a:p>
            <a:pPr marL="742950" lvl="1" indent="-285750">
              <a:buFont typeface="Arial" panose="020B0604020202020204" pitchFamily="34" charset="0"/>
              <a:buChar char="•"/>
            </a:pPr>
            <a:r>
              <a:rPr lang="en-US" sz="1800" dirty="0" err="1">
                <a:effectLst/>
                <a:latin typeface="Times New Roman" panose="02020603050405020304" pitchFamily="18" charset="0"/>
              </a:rPr>
              <a:t>Naranjal</a:t>
            </a:r>
            <a:r>
              <a:rPr lang="en-US" sz="1800" dirty="0">
                <a:effectLst/>
                <a:latin typeface="Times New Roman" panose="02020603050405020304" pitchFamily="18" charset="0"/>
              </a:rPr>
              <a:t> (3,639 m)</a:t>
            </a:r>
          </a:p>
          <a:p>
            <a:pPr marL="742950" lvl="1" indent="-285750">
              <a:buFont typeface="Arial" panose="020B0604020202020204" pitchFamily="34" charset="0"/>
              <a:buChar char="•"/>
            </a:pPr>
            <a:r>
              <a:rPr lang="en-US" sz="1800" dirty="0">
                <a:effectLst/>
                <a:latin typeface="Times New Roman" panose="02020603050405020304" pitchFamily="18" charset="0"/>
              </a:rPr>
              <a:t>Cerro </a:t>
            </a:r>
            <a:r>
              <a:rPr lang="en-US" sz="1800" dirty="0" err="1">
                <a:effectLst/>
                <a:latin typeface="Times New Roman" panose="02020603050405020304" pitchFamily="18" charset="0"/>
              </a:rPr>
              <a:t>Nutibara</a:t>
            </a:r>
            <a:r>
              <a:rPr lang="en-US" sz="1800" dirty="0">
                <a:effectLst/>
                <a:latin typeface="Times New Roman" panose="02020603050405020304" pitchFamily="18" charset="0"/>
              </a:rPr>
              <a:t> (3,031 m)</a:t>
            </a:r>
          </a:p>
          <a:p>
            <a:pPr marL="742950" lvl="1" indent="-285750">
              <a:buFont typeface="Arial" panose="020B0604020202020204" pitchFamily="34" charset="0"/>
              <a:buChar char="•"/>
            </a:pPr>
            <a:r>
              <a:rPr lang="en-US" sz="1800" dirty="0">
                <a:effectLst/>
                <a:latin typeface="Times New Roman" panose="02020603050405020304" pitchFamily="18" charset="0"/>
              </a:rPr>
              <a:t>Perpetuo Socorro (N.A.)</a:t>
            </a:r>
          </a:p>
          <a:p>
            <a:pPr marL="742950" lvl="1" indent="-285750">
              <a:buFont typeface="Arial" panose="020B0604020202020204" pitchFamily="34" charset="0"/>
              <a:buChar char="•"/>
            </a:pPr>
            <a:r>
              <a:rPr lang="en-US" sz="1800" dirty="0">
                <a:effectLst/>
                <a:latin typeface="Times New Roman" panose="02020603050405020304" pitchFamily="18" charset="0"/>
              </a:rPr>
              <a:t>UPB (2,909 m)</a:t>
            </a:r>
          </a:p>
          <a:p>
            <a:pPr marL="742950" lvl="1" indent="-285750">
              <a:buFont typeface="Arial" panose="020B0604020202020204" pitchFamily="34" charset="0"/>
              <a:buChar char="•"/>
            </a:pPr>
            <a:r>
              <a:rPr lang="en-US" sz="1800" dirty="0">
                <a:effectLst/>
                <a:latin typeface="Times New Roman" panose="02020603050405020304" pitchFamily="18" charset="0"/>
              </a:rPr>
              <a:t>Rosales (3,532 m)</a:t>
            </a:r>
          </a:p>
          <a:p>
            <a:pPr marL="742950" lvl="1" indent="-285750">
              <a:buFont typeface="Arial" panose="020B0604020202020204" pitchFamily="34" charset="0"/>
              <a:buChar char="•"/>
            </a:pPr>
            <a:r>
              <a:rPr lang="en-US" sz="1800" dirty="0">
                <a:effectLst/>
                <a:latin typeface="Times New Roman" panose="02020603050405020304" pitchFamily="18" charset="0"/>
              </a:rPr>
              <a:t>La Alpujarra</a:t>
            </a:r>
          </a:p>
          <a:p>
            <a:pPr marL="742950" lvl="1" indent="-285750">
              <a:buFont typeface="Arial" panose="020B0604020202020204" pitchFamily="34" charset="0"/>
              <a:buChar char="•"/>
            </a:pPr>
            <a:r>
              <a:rPr lang="en-US" sz="1800" dirty="0" err="1">
                <a:effectLst/>
                <a:latin typeface="Times New Roman" panose="02020603050405020304" pitchFamily="18" charset="0"/>
              </a:rPr>
              <a:t>Laureles</a:t>
            </a:r>
            <a:r>
              <a:rPr lang="en-US" sz="1800" dirty="0">
                <a:effectLst/>
                <a:latin typeface="Times New Roman" panose="02020603050405020304" pitchFamily="18" charset="0"/>
              </a:rPr>
              <a:t> (2,694 m)</a:t>
            </a:r>
          </a:p>
          <a:p>
            <a:pPr marL="742950" lvl="1" indent="-285750">
              <a:buFont typeface="Arial" panose="020B0604020202020204" pitchFamily="34" charset="0"/>
              <a:buChar char="•"/>
            </a:pPr>
            <a:r>
              <a:rPr lang="en-US" sz="1800" dirty="0">
                <a:effectLst/>
                <a:latin typeface="Times New Roman" panose="02020603050405020304" pitchFamily="18" charset="0"/>
              </a:rPr>
              <a:t>Fátima (6,564 m). </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Neighbors of Carlos E:</a:t>
            </a:r>
          </a:p>
          <a:p>
            <a:pPr marL="742950" lvl="1" indent="-285750">
              <a:buFont typeface="Arial" panose="020B0604020202020204" pitchFamily="34" charset="0"/>
              <a:buChar char="•"/>
            </a:pPr>
            <a:r>
              <a:rPr lang="en-US" sz="1800" dirty="0">
                <a:effectLst/>
                <a:latin typeface="Times New Roman" panose="02020603050405020304" pitchFamily="18" charset="0"/>
              </a:rPr>
              <a:t>Universidad Nacional (2,104 m).</a:t>
            </a:r>
          </a:p>
          <a:p>
            <a:pPr marL="742950" lvl="1" indent="-285750">
              <a:buFont typeface="Arial" panose="020B0604020202020204" pitchFamily="34" charset="0"/>
              <a:buChar char="•"/>
            </a:pPr>
            <a:r>
              <a:rPr lang="en-US" sz="1800" dirty="0">
                <a:effectLst/>
                <a:latin typeface="Times New Roman" panose="02020603050405020304" pitchFamily="18" charset="0"/>
              </a:rPr>
              <a:t>UD </a:t>
            </a:r>
            <a:r>
              <a:rPr lang="en-US" sz="1800" dirty="0" err="1">
                <a:effectLst/>
                <a:latin typeface="Times New Roman" panose="02020603050405020304" pitchFamily="18" charset="0"/>
              </a:rPr>
              <a:t>Atanasio</a:t>
            </a:r>
            <a:r>
              <a:rPr lang="en-US" sz="1800" dirty="0">
                <a:effectLst/>
                <a:latin typeface="Times New Roman" panose="02020603050405020304" pitchFamily="18" charset="0"/>
              </a:rPr>
              <a:t> </a:t>
            </a:r>
            <a:r>
              <a:rPr lang="en-US" sz="1800" dirty="0" err="1">
                <a:effectLst/>
                <a:latin typeface="Times New Roman" panose="02020603050405020304" pitchFamily="18" charset="0"/>
              </a:rPr>
              <a:t>Girardot</a:t>
            </a:r>
            <a:r>
              <a:rPr lang="en-US" sz="1800" dirty="0">
                <a:effectLst/>
                <a:latin typeface="Times New Roman" panose="02020603050405020304" pitchFamily="18" charset="0"/>
              </a:rPr>
              <a:t> (2,247 m).</a:t>
            </a:r>
          </a:p>
          <a:p>
            <a:pPr marL="742950" lvl="1" indent="-285750">
              <a:buFont typeface="Arial" panose="020B0604020202020204" pitchFamily="34" charset="0"/>
              <a:buChar char="•"/>
            </a:pPr>
            <a:r>
              <a:rPr lang="en-US" sz="1800" dirty="0">
                <a:effectLst/>
                <a:latin typeface="Times New Roman" panose="02020603050405020304" pitchFamily="18" charset="0"/>
              </a:rPr>
              <a:t>Corazón de Jesús (N.A.)</a:t>
            </a:r>
          </a:p>
          <a:p>
            <a:pPr marL="742950" lvl="1" indent="-285750">
              <a:buFont typeface="Arial" panose="020B0604020202020204" pitchFamily="34" charset="0"/>
              <a:buChar char="•"/>
            </a:pPr>
            <a:r>
              <a:rPr lang="en-US" sz="1800" dirty="0" err="1">
                <a:effectLst/>
                <a:latin typeface="Times New Roman" panose="02020603050405020304" pitchFamily="18" charset="0"/>
              </a:rPr>
              <a:t>Suramericana</a:t>
            </a:r>
            <a:endParaRPr lang="en-US" sz="1800" dirty="0">
              <a:effectLst/>
              <a:latin typeface="Times New Roman" panose="02020603050405020304" pitchFamily="18" charset="0"/>
            </a:endParaRPr>
          </a:p>
          <a:p>
            <a:pPr marL="742950" lvl="1" indent="-285750">
              <a:buFont typeface="Arial" panose="020B0604020202020204" pitchFamily="34" charset="0"/>
              <a:buChar char="•"/>
            </a:pPr>
            <a:r>
              <a:rPr lang="en-US" sz="1800" dirty="0" err="1">
                <a:effectLst/>
                <a:latin typeface="Times New Roman" panose="02020603050405020304" pitchFamily="18" charset="0"/>
              </a:rPr>
              <a:t>Cuarta</a:t>
            </a:r>
            <a:r>
              <a:rPr lang="en-US" sz="1800" dirty="0">
                <a:effectLst/>
                <a:latin typeface="Times New Roman" panose="02020603050405020304" pitchFamily="18" charset="0"/>
              </a:rPr>
              <a:t> Brigada (2,856 m)</a:t>
            </a:r>
          </a:p>
          <a:p>
            <a:pPr marL="742950" lvl="1" indent="-285750">
              <a:buFont typeface="Arial" panose="020B0604020202020204" pitchFamily="34" charset="0"/>
              <a:buChar char="•"/>
            </a:pPr>
            <a:r>
              <a:rPr lang="en-US" sz="1800" dirty="0">
                <a:effectLst/>
                <a:latin typeface="Times New Roman" panose="02020603050405020304" pitchFamily="18" charset="0"/>
              </a:rPr>
              <a:t>Nueva Villa de la </a:t>
            </a:r>
            <a:r>
              <a:rPr lang="en-US" sz="1800" dirty="0" err="1">
                <a:effectLst/>
                <a:latin typeface="Times New Roman" panose="02020603050405020304" pitchFamily="18" charset="0"/>
              </a:rPr>
              <a:t>Iguaná</a:t>
            </a:r>
            <a:r>
              <a:rPr lang="en-US" sz="1800" dirty="0">
                <a:effectLst/>
                <a:latin typeface="Times New Roman" panose="02020603050405020304" pitchFamily="18" charset="0"/>
              </a:rPr>
              <a:t> (3,714 m)</a:t>
            </a:r>
          </a:p>
          <a:p>
            <a:pPr marL="742950" lvl="1" indent="-285750">
              <a:buFont typeface="Arial" panose="020B0604020202020204" pitchFamily="34" charset="0"/>
              <a:buChar char="•"/>
            </a:pPr>
            <a:r>
              <a:rPr lang="en-US" sz="1800" dirty="0">
                <a:effectLst/>
                <a:latin typeface="Times New Roman" panose="02020603050405020304" pitchFamily="18" charset="0"/>
              </a:rPr>
              <a:t>San Benito (N.A).</a:t>
            </a:r>
          </a:p>
          <a:p>
            <a:endParaRPr lang="en-US" sz="1800" dirty="0">
              <a:effectLst/>
              <a:latin typeface="Times New Roman" panose="02020603050405020304" pitchFamily="18" charset="0"/>
            </a:endParaRPr>
          </a:p>
          <a:p>
            <a:endParaRPr lang="en-US" sz="1800" dirty="0">
              <a:effectLst/>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46F06B1-6712-49DF-8FD8-5BBDF1CA5DAD}" type="slidenum">
              <a:rPr lang="en-US" smtClean="0"/>
              <a:t>18</a:t>
            </a:fld>
            <a:endParaRPr lang="en-US"/>
          </a:p>
        </p:txBody>
      </p:sp>
    </p:spTree>
    <p:extLst>
      <p:ext uri="{BB962C8B-B14F-4D97-AF65-F5344CB8AC3E}">
        <p14:creationId xmlns:p14="http://schemas.microsoft.com/office/powerpoint/2010/main" val="2592611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KDE expresses the concentration of points at each location within the neighboring area. This function assumes that every individual event has an impact on the density in its spatial neighborhood (bandwidth), making use of a continuous, symmetrical, and decreasing probabilistic function through a regression factor that depends on the type of function and the interpolation space surrounding in each point.</a:t>
            </a:r>
            <a:endParaRPr lang="en-US" dirty="0"/>
          </a:p>
        </p:txBody>
      </p:sp>
      <p:sp>
        <p:nvSpPr>
          <p:cNvPr id="4" name="Slide Number Placeholder 3"/>
          <p:cNvSpPr>
            <a:spLocks noGrp="1"/>
          </p:cNvSpPr>
          <p:nvPr>
            <p:ph type="sldNum" sz="quarter" idx="5"/>
          </p:nvPr>
        </p:nvSpPr>
        <p:spPr/>
        <p:txBody>
          <a:bodyPr/>
          <a:lstStyle/>
          <a:p>
            <a:fld id="{046F06B1-6712-49DF-8FD8-5BBDF1CA5DAD}" type="slidenum">
              <a:rPr lang="en-US" smtClean="0"/>
              <a:t>9</a:t>
            </a:fld>
            <a:endParaRPr lang="en-US"/>
          </a:p>
        </p:txBody>
      </p:sp>
    </p:spTree>
    <p:extLst>
      <p:ext uri="{BB962C8B-B14F-4D97-AF65-F5344CB8AC3E}">
        <p14:creationId xmlns:p14="http://schemas.microsoft.com/office/powerpoint/2010/main" val="1103666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Ripley’s G function tracks the proportion of points for which the nearest neighbor falls within a given threshold, and its plot illustrate the cumulative percentage against the increasing distance radiuses </a:t>
            </a:r>
          </a:p>
          <a:p>
            <a:pPr marL="0" indent="0">
              <a:buFont typeface="Arial" panose="020B0604020202020204" pitchFamily="34" charset="0"/>
              <a:buNone/>
            </a:pPr>
            <a:endParaRPr lang="en-US"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It suggests that more than 40% of the crashes have their nearest neighbor within a radius of 50 m and more than 80% less or equal to 250 m. This result is interesting considering that the average length of a block in Medellin is nearly 80 m, suggesting that crashes tend to cluster among blocks.</a:t>
            </a:r>
          </a:p>
          <a:p>
            <a:pPr marL="0" indent="0">
              <a:buFont typeface="Arial" panose="020B0604020202020204" pitchFamily="34" charset="0"/>
              <a:buNone/>
            </a:pPr>
            <a:endParaRPr lang="en-US" sz="1800" dirty="0">
              <a:effectLst/>
              <a:latin typeface="Times New Roman" panose="02020603050405020304" pitchFamily="18" charset="0"/>
            </a:endParaRPr>
          </a:p>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Ripley’s F function analyses the distance to points in the pattern from locations in empty space, i.e., it characterizes the typical distance from arbitrary points in empty space to the point pattern.</a:t>
            </a:r>
          </a:p>
          <a:p>
            <a:pPr marL="0" indent="0">
              <a:buFont typeface="Arial" panose="020B0604020202020204" pitchFamily="34" charset="0"/>
              <a:buNone/>
            </a:pPr>
            <a:endParaRPr lang="en-US"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It shows that the observed curve decreases rapidly below the curve of the simulation, so the point pattern has large empty areas. This information supports the fact of clusters within the data.</a:t>
            </a:r>
            <a:endParaRPr lang="en-US" dirty="0"/>
          </a:p>
        </p:txBody>
      </p:sp>
      <p:sp>
        <p:nvSpPr>
          <p:cNvPr id="4" name="Slide Number Placeholder 3"/>
          <p:cNvSpPr>
            <a:spLocks noGrp="1"/>
          </p:cNvSpPr>
          <p:nvPr>
            <p:ph type="sldNum" sz="quarter" idx="5"/>
          </p:nvPr>
        </p:nvSpPr>
        <p:spPr/>
        <p:txBody>
          <a:bodyPr/>
          <a:lstStyle/>
          <a:p>
            <a:fld id="{046F06B1-6712-49DF-8FD8-5BBDF1CA5DAD}" type="slidenum">
              <a:rPr lang="en-US" smtClean="0"/>
              <a:t>10</a:t>
            </a:fld>
            <a:endParaRPr lang="en-US"/>
          </a:p>
        </p:txBody>
      </p:sp>
    </p:spTree>
    <p:extLst>
      <p:ext uri="{BB962C8B-B14F-4D97-AF65-F5344CB8AC3E}">
        <p14:creationId xmlns:p14="http://schemas.microsoft.com/office/powerpoint/2010/main" val="644179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The OD destination study found that:</a:t>
            </a:r>
          </a:p>
          <a:p>
            <a:pPr marL="628650" lvl="1" indent="-171450">
              <a:buFont typeface="Arial" panose="020B0604020202020204" pitchFamily="34" charset="0"/>
              <a:buChar char="•"/>
            </a:pPr>
            <a:r>
              <a:rPr lang="en-US" dirty="0"/>
              <a:t>6 million daily trips in MMA.</a:t>
            </a:r>
          </a:p>
          <a:p>
            <a:pPr marL="628650" lvl="1" indent="-171450">
              <a:buFont typeface="Arial" panose="020B0604020202020204" pitchFamily="34" charset="0"/>
              <a:buChar char="•"/>
            </a:pPr>
            <a:r>
              <a:rPr lang="en-US" dirty="0"/>
              <a:t>Rush hour between 6-7 and 17-19.</a:t>
            </a:r>
          </a:p>
          <a:p>
            <a:pPr marL="628650" lvl="1" indent="-171450">
              <a:buFont typeface="Arial" panose="020B0604020202020204" pitchFamily="34" charset="0"/>
              <a:buChar char="•"/>
            </a:pPr>
            <a:r>
              <a:rPr lang="en-US" dirty="0"/>
              <a:t>Commuters and students.</a:t>
            </a:r>
          </a:p>
          <a:p>
            <a:pPr marL="628650" lvl="1" indent="-171450">
              <a:buFont typeface="Arial" panose="020B0604020202020204" pitchFamily="34" charset="0"/>
              <a:buChar char="•"/>
            </a:pPr>
            <a:r>
              <a:rPr lang="en-US" dirty="0"/>
              <a:t>La Candelaria is the most visited commune with 723,544 trips (11.8%).</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La Candelaria is in the downtown area or the CBD. The importance of it is that nearly 33 tons of freight enter this area daily, accounting for 6,600 freight trips.</a:t>
            </a:r>
          </a:p>
        </p:txBody>
      </p:sp>
      <p:sp>
        <p:nvSpPr>
          <p:cNvPr id="4" name="Slide Number Placeholder 3"/>
          <p:cNvSpPr>
            <a:spLocks noGrp="1"/>
          </p:cNvSpPr>
          <p:nvPr>
            <p:ph type="sldNum" sz="quarter" idx="5"/>
          </p:nvPr>
        </p:nvSpPr>
        <p:spPr/>
        <p:txBody>
          <a:bodyPr/>
          <a:lstStyle/>
          <a:p>
            <a:fld id="{046F06B1-6712-49DF-8FD8-5BBDF1CA5DAD}" type="slidenum">
              <a:rPr lang="en-US" smtClean="0"/>
              <a:t>12</a:t>
            </a:fld>
            <a:endParaRPr lang="en-US"/>
          </a:p>
        </p:txBody>
      </p:sp>
    </p:spTree>
    <p:extLst>
      <p:ext uri="{BB962C8B-B14F-4D97-AF65-F5344CB8AC3E}">
        <p14:creationId xmlns:p14="http://schemas.microsoft.com/office/powerpoint/2010/main" val="2065502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46F06B1-6712-49DF-8FD8-5BBDF1CA5DAD}" type="slidenum">
              <a:rPr lang="en-US" smtClean="0"/>
              <a:t>13</a:t>
            </a:fld>
            <a:endParaRPr lang="en-US"/>
          </a:p>
        </p:txBody>
      </p:sp>
    </p:spTree>
    <p:extLst>
      <p:ext uri="{BB962C8B-B14F-4D97-AF65-F5344CB8AC3E}">
        <p14:creationId xmlns:p14="http://schemas.microsoft.com/office/powerpoint/2010/main" val="1991132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Medellin has 134.70 km of bike paths and has promoted the use of sustainable transportation modes.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Modal split is supposed to have increased to 3% and the daily trips went up from 60,000 to 210,000.</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How ever the network is not full connected.</a:t>
            </a:r>
          </a:p>
        </p:txBody>
      </p:sp>
      <p:sp>
        <p:nvSpPr>
          <p:cNvPr id="4" name="Slide Number Placeholder 3"/>
          <p:cNvSpPr>
            <a:spLocks noGrp="1"/>
          </p:cNvSpPr>
          <p:nvPr>
            <p:ph type="sldNum" sz="quarter" idx="5"/>
          </p:nvPr>
        </p:nvSpPr>
        <p:spPr/>
        <p:txBody>
          <a:bodyPr/>
          <a:lstStyle/>
          <a:p>
            <a:fld id="{046F06B1-6712-49DF-8FD8-5BBDF1CA5DAD}" type="slidenum">
              <a:rPr lang="en-US" smtClean="0"/>
              <a:t>14</a:t>
            </a:fld>
            <a:endParaRPr lang="en-US"/>
          </a:p>
        </p:txBody>
      </p:sp>
    </p:spTree>
    <p:extLst>
      <p:ext uri="{BB962C8B-B14F-4D97-AF65-F5344CB8AC3E}">
        <p14:creationId xmlns:p14="http://schemas.microsoft.com/office/powerpoint/2010/main" val="1063878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The modal split is distributed as follows:</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16.2% use transit transportation</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12.3% motorcycle</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8.1% metro line</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13.6% automobile</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6.5% taxi</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1% bicycle</a:t>
            </a:r>
          </a:p>
          <a:p>
            <a:pPr marL="742950" lvl="1" indent="-285750">
              <a:buFont typeface="Arial" panose="020B0604020202020204" pitchFamily="34" charset="0"/>
              <a:buChar char="•"/>
            </a:pPr>
            <a:r>
              <a:rPr lang="en-US" sz="1800" dirty="0">
                <a:effectLst/>
                <a:latin typeface="Times New Roman" panose="02020603050405020304" pitchFamily="18" charset="0"/>
                <a:ea typeface="Times New Roman" panose="02020603050405020304" pitchFamily="18" charset="0"/>
              </a:rPr>
              <a:t>3.7% others</a:t>
            </a:r>
          </a:p>
          <a:p>
            <a:pPr marL="0" indent="0">
              <a:buFont typeface="Arial" panose="020B0604020202020204" pitchFamily="34" charset="0"/>
              <a:buNone/>
            </a:pPr>
            <a:endParaRPr lang="en-US" sz="1800" dirty="0">
              <a:effectLst/>
              <a:latin typeface="Times New Roman" panose="02020603050405020304" pitchFamily="18" charset="0"/>
            </a:endParaRPr>
          </a:p>
          <a:p>
            <a:pPr marL="0" indent="0">
              <a:buFont typeface="Arial" panose="020B0604020202020204" pitchFamily="34" charset="0"/>
              <a:buNone/>
            </a:pPr>
            <a:endParaRPr lang="en-US" sz="1800" dirty="0">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46F06B1-6712-49DF-8FD8-5BBDF1CA5DAD}" type="slidenum">
              <a:rPr lang="en-US" smtClean="0"/>
              <a:t>15</a:t>
            </a:fld>
            <a:endParaRPr lang="en-US"/>
          </a:p>
        </p:txBody>
      </p:sp>
    </p:spTree>
    <p:extLst>
      <p:ext uri="{BB962C8B-B14F-4D97-AF65-F5344CB8AC3E}">
        <p14:creationId xmlns:p14="http://schemas.microsoft.com/office/powerpoint/2010/main" val="4044258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Regarding the Global Moran’s I, showed in Table 1, it suggests a clear pattern of clustering of the crash records in Medellin</a:t>
            </a:r>
          </a:p>
          <a:p>
            <a:pPr marL="0" indent="0">
              <a:buFont typeface="Arial" panose="020B0604020202020204" pitchFamily="34" charset="0"/>
              <a:buNone/>
            </a:pPr>
            <a:endParaRPr lang="en-US" sz="1800" dirty="0">
              <a:effectLst/>
              <a:latin typeface="Times New Roman" panose="02020603050405020304" pitchFamily="18" charset="0"/>
              <a:ea typeface="Times New Roman" panose="02020603050405020304" pitchFamily="18" charset="0"/>
            </a:endParaRPr>
          </a:p>
          <a:p>
            <a:pPr marL="0" indent="0">
              <a:buFont typeface="Arial" panose="020B0604020202020204" pitchFamily="34" charset="0"/>
              <a:buNone/>
            </a:pPr>
            <a:r>
              <a:rPr lang="en-US" sz="1800" dirty="0">
                <a:effectLst/>
                <a:latin typeface="Times New Roman" panose="02020603050405020304" pitchFamily="18" charset="0"/>
                <a:ea typeface="Times New Roman" panose="02020603050405020304" pitchFamily="18" charset="0"/>
              </a:rPr>
              <a:t>It is noteworthy that the tendency is in the downtown area and through the southern zones:</a:t>
            </a:r>
          </a:p>
          <a:p>
            <a:pPr marL="742950" lvl="1" indent="-285750">
              <a:buFont typeface="Arial" panose="020B0604020202020204" pitchFamily="34" charset="0"/>
              <a:buChar char="•"/>
            </a:pPr>
            <a:r>
              <a:rPr lang="en-US" dirty="0">
                <a:effectLst/>
                <a:latin typeface="Times New Roman" panose="02020603050405020304" pitchFamily="18" charset="0"/>
              </a:rPr>
              <a:t>CBD is crucial for commuters and students, freight transportation.</a:t>
            </a:r>
          </a:p>
          <a:p>
            <a:pPr marL="742950" lvl="1" indent="-285750">
              <a:buFont typeface="Arial" panose="020B0604020202020204" pitchFamily="34" charset="0"/>
              <a:buChar char="•"/>
            </a:pPr>
            <a:r>
              <a:rPr lang="en-US" dirty="0">
                <a:effectLst/>
                <a:latin typeface="Times New Roman" panose="02020603050405020304" pitchFamily="18" charset="0"/>
              </a:rPr>
              <a:t>The Medellin River, major corridors of the city that allow regional connectivity. There are many FTG and conflict between entrances and exits. Max speed of 80 kilometers per hour.</a:t>
            </a:r>
            <a:endParaRPr lang="en-US" dirty="0"/>
          </a:p>
        </p:txBody>
      </p:sp>
      <p:sp>
        <p:nvSpPr>
          <p:cNvPr id="4" name="Slide Number Placeholder 3"/>
          <p:cNvSpPr>
            <a:spLocks noGrp="1"/>
          </p:cNvSpPr>
          <p:nvPr>
            <p:ph type="sldNum" sz="quarter" idx="5"/>
          </p:nvPr>
        </p:nvSpPr>
        <p:spPr/>
        <p:txBody>
          <a:bodyPr/>
          <a:lstStyle/>
          <a:p>
            <a:fld id="{046F06B1-6712-49DF-8FD8-5BBDF1CA5DAD}" type="slidenum">
              <a:rPr lang="en-US" smtClean="0"/>
              <a:t>16</a:t>
            </a:fld>
            <a:endParaRPr lang="en-US"/>
          </a:p>
        </p:txBody>
      </p:sp>
    </p:spTree>
    <p:extLst>
      <p:ext uri="{BB962C8B-B14F-4D97-AF65-F5344CB8AC3E}">
        <p14:creationId xmlns:p14="http://schemas.microsoft.com/office/powerpoint/2010/main" val="1193015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A particular case is depicted in the number of crashes, where low-high values are found in </a:t>
            </a:r>
            <a:r>
              <a:rPr lang="en-US" sz="1800" dirty="0" err="1">
                <a:effectLst/>
                <a:latin typeface="Times New Roman" panose="02020603050405020304" pitchFamily="18" charset="0"/>
                <a:ea typeface="Times New Roman" panose="02020603050405020304" pitchFamily="18" charset="0"/>
              </a:rPr>
              <a:t>Ecoparque</a:t>
            </a:r>
            <a:r>
              <a:rPr lang="en-US" sz="1800" dirty="0">
                <a:effectLst/>
                <a:latin typeface="Times New Roman" panose="02020603050405020304" pitchFamily="18" charset="0"/>
                <a:ea typeface="Times New Roman" panose="02020603050405020304" pitchFamily="18" charset="0"/>
              </a:rPr>
              <a:t> Cerro El </a:t>
            </a:r>
            <a:r>
              <a:rPr lang="en-US" sz="1800" dirty="0" err="1">
                <a:effectLst/>
                <a:latin typeface="Times New Roman" panose="02020603050405020304" pitchFamily="18" charset="0"/>
                <a:ea typeface="Times New Roman" panose="02020603050405020304" pitchFamily="18" charset="0"/>
              </a:rPr>
              <a:t>Volador</a:t>
            </a:r>
            <a:r>
              <a:rPr lang="en-US" sz="1800" dirty="0">
                <a:effectLst/>
                <a:latin typeface="Times New Roman" panose="02020603050405020304" pitchFamily="18" charset="0"/>
                <a:ea typeface="Times New Roman" panose="02020603050405020304" pitchFamily="18" charset="0"/>
              </a:rPr>
              <a:t> and Parque Cerro </a:t>
            </a:r>
            <a:r>
              <a:rPr lang="en-US" sz="1800" dirty="0" err="1">
                <a:effectLst/>
                <a:latin typeface="Times New Roman" panose="02020603050405020304" pitchFamily="18" charset="0"/>
                <a:ea typeface="Times New Roman" panose="02020603050405020304" pitchFamily="18" charset="0"/>
              </a:rPr>
              <a:t>Nutibara</a:t>
            </a:r>
            <a:r>
              <a:rPr lang="en-US" sz="1800" dirty="0">
                <a:effectLst/>
                <a:latin typeface="Times New Roman" panose="02020603050405020304" pitchFamily="18" charset="0"/>
                <a:ea typeface="Times New Roman" panose="02020603050405020304" pitchFamily="18" charset="0"/>
              </a:rPr>
              <a:t>, which are two of the seven tutelary hills of Medellin. For obvious reasons, these zones have a low number of crashes within the city.</a:t>
            </a:r>
            <a:endParaRPr lang="en-US" dirty="0"/>
          </a:p>
        </p:txBody>
      </p:sp>
      <p:sp>
        <p:nvSpPr>
          <p:cNvPr id="4" name="Slide Number Placeholder 3"/>
          <p:cNvSpPr>
            <a:spLocks noGrp="1"/>
          </p:cNvSpPr>
          <p:nvPr>
            <p:ph type="sldNum" sz="quarter" idx="5"/>
          </p:nvPr>
        </p:nvSpPr>
        <p:spPr/>
        <p:txBody>
          <a:bodyPr/>
          <a:lstStyle/>
          <a:p>
            <a:fld id="{046F06B1-6712-49DF-8FD8-5BBDF1CA5DAD}" type="slidenum">
              <a:rPr lang="en-US" smtClean="0"/>
              <a:t>17</a:t>
            </a:fld>
            <a:endParaRPr lang="en-US"/>
          </a:p>
        </p:txBody>
      </p:sp>
    </p:spTree>
    <p:extLst>
      <p:ext uri="{BB962C8B-B14F-4D97-AF65-F5344CB8AC3E}">
        <p14:creationId xmlns:p14="http://schemas.microsoft.com/office/powerpoint/2010/main" val="517913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29/06/2023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2081178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29/06/2023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1768233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29/06/2023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216311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892DB89D-5D07-394E-9E68-0DA793DAC88A}" type="datetimeFigureOut">
              <a:rPr lang="es-ES" smtClean="0"/>
              <a:t>29/06/2023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3100552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892DB89D-5D07-394E-9E68-0DA793DAC88A}" type="datetimeFigureOut">
              <a:rPr lang="es-ES" smtClean="0"/>
              <a:t>29/06/2023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18409816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fecha 4"/>
          <p:cNvSpPr>
            <a:spLocks noGrp="1"/>
          </p:cNvSpPr>
          <p:nvPr>
            <p:ph type="dt" sz="half" idx="10"/>
          </p:nvPr>
        </p:nvSpPr>
        <p:spPr/>
        <p:txBody>
          <a:bodyPr/>
          <a:lstStyle/>
          <a:p>
            <a:fld id="{892DB89D-5D07-394E-9E68-0DA793DAC88A}" type="datetimeFigureOut">
              <a:rPr lang="es-ES" smtClean="0"/>
              <a:t>29/06/2023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3563036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7" name="Marcador de fecha 6"/>
          <p:cNvSpPr>
            <a:spLocks noGrp="1"/>
          </p:cNvSpPr>
          <p:nvPr>
            <p:ph type="dt" sz="half" idx="10"/>
          </p:nvPr>
        </p:nvSpPr>
        <p:spPr/>
        <p:txBody>
          <a:bodyPr/>
          <a:lstStyle/>
          <a:p>
            <a:fld id="{892DB89D-5D07-394E-9E68-0DA793DAC88A}" type="datetimeFigureOut">
              <a:rPr lang="es-ES" smtClean="0"/>
              <a:t>29/06/2023</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1934548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fecha 2"/>
          <p:cNvSpPr>
            <a:spLocks noGrp="1"/>
          </p:cNvSpPr>
          <p:nvPr>
            <p:ph type="dt" sz="half" idx="10"/>
          </p:nvPr>
        </p:nvSpPr>
        <p:spPr/>
        <p:txBody>
          <a:bodyPr/>
          <a:lstStyle/>
          <a:p>
            <a:fld id="{892DB89D-5D07-394E-9E68-0DA793DAC88A}" type="datetimeFigureOut">
              <a:rPr lang="es-ES" smtClean="0"/>
              <a:t>29/06/2023</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1268878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892DB89D-5D07-394E-9E68-0DA793DAC88A}" type="datetimeFigureOut">
              <a:rPr lang="es-ES" smtClean="0"/>
              <a:t>29/06/2023</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1818413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29/06/2023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35739773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a:t>Arrastre la imagen al marcador de posición o haga clic en el icono para agregar</a:t>
            </a:r>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892DB89D-5D07-394E-9E68-0DA793DAC88A}" type="datetimeFigureOut">
              <a:rPr lang="es-ES" smtClean="0"/>
              <a:t>29/06/2023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90BC2BA4-81C0-F544-BD72-C8CB9DA7C802}" type="slidenum">
              <a:rPr lang="es-ES" smtClean="0"/>
              <a:t>‹#›</a:t>
            </a:fld>
            <a:endParaRPr lang="es-ES"/>
          </a:p>
        </p:txBody>
      </p:sp>
    </p:spTree>
    <p:extLst>
      <p:ext uri="{BB962C8B-B14F-4D97-AF65-F5344CB8AC3E}">
        <p14:creationId xmlns:p14="http://schemas.microsoft.com/office/powerpoint/2010/main" val="749982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2DB89D-5D07-394E-9E68-0DA793DAC88A}" type="datetimeFigureOut">
              <a:rPr lang="es-ES" smtClean="0"/>
              <a:t>29/06/2023</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C2BA4-81C0-F544-BD72-C8CB9DA7C802}" type="slidenum">
              <a:rPr lang="es-ES" smtClean="0"/>
              <a:t>‹#›</a:t>
            </a:fld>
            <a:endParaRPr lang="es-ES"/>
          </a:p>
        </p:txBody>
      </p:sp>
    </p:spTree>
    <p:extLst>
      <p:ext uri="{BB962C8B-B14F-4D97-AF65-F5344CB8AC3E}">
        <p14:creationId xmlns:p14="http://schemas.microsoft.com/office/powerpoint/2010/main" val="14316188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269823" y="884420"/>
            <a:ext cx="8439462" cy="2032189"/>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s-ES" sz="4000" dirty="0">
                <a:solidFill>
                  <a:srgbClr val="172B7E"/>
                </a:solidFill>
                <a:latin typeface="Ancizar Serif"/>
                <a:cs typeface="Ancizar Serif"/>
              </a:rPr>
              <a:t>SPATIAL ANALYSIS AND CRASH FREQUENCY MODELING IN URBAN AREAS</a:t>
            </a:r>
          </a:p>
        </p:txBody>
      </p:sp>
      <p:cxnSp>
        <p:nvCxnSpPr>
          <p:cNvPr id="4" name="Conector recto 3"/>
          <p:cNvCxnSpPr/>
          <p:nvPr/>
        </p:nvCxnSpPr>
        <p:spPr>
          <a:xfrm>
            <a:off x="1678803" y="3377493"/>
            <a:ext cx="5810117" cy="0"/>
          </a:xfrm>
          <a:prstGeom prst="line">
            <a:avLst/>
          </a:prstGeom>
          <a:ln/>
        </p:spPr>
        <p:style>
          <a:lnRef idx="2">
            <a:schemeClr val="dk1"/>
          </a:lnRef>
          <a:fillRef idx="0">
            <a:schemeClr val="dk1"/>
          </a:fillRef>
          <a:effectRef idx="1">
            <a:schemeClr val="dk1"/>
          </a:effectRef>
          <a:fontRef idx="minor">
            <a:schemeClr val="tx1"/>
          </a:fontRef>
        </p:style>
      </p:cxnSp>
      <p:sp>
        <p:nvSpPr>
          <p:cNvPr id="5" name="CuadroTexto 4"/>
          <p:cNvSpPr txBox="1"/>
          <p:nvPr/>
        </p:nvSpPr>
        <p:spPr>
          <a:xfrm>
            <a:off x="1242219" y="2955912"/>
            <a:ext cx="6683283" cy="369332"/>
          </a:xfrm>
          <a:prstGeom prst="rect">
            <a:avLst/>
          </a:prstGeom>
          <a:noFill/>
        </p:spPr>
        <p:txBody>
          <a:bodyPr wrap="square" rtlCol="0">
            <a:spAutoFit/>
          </a:bodyPr>
          <a:lstStyle/>
          <a:p>
            <a:pPr algn="ctr"/>
            <a:r>
              <a:rPr lang="en-US" b="1" dirty="0">
                <a:solidFill>
                  <a:schemeClr val="tx1">
                    <a:lumMod val="50000"/>
                    <a:lumOff val="50000"/>
                  </a:schemeClr>
                </a:solidFill>
                <a:latin typeface="Ancizar Sans"/>
                <a:cs typeface="Ancizar Sans"/>
              </a:rPr>
              <a:t>MS in Infrastructure and Transportation Systems</a:t>
            </a:r>
          </a:p>
        </p:txBody>
      </p:sp>
      <p:sp>
        <p:nvSpPr>
          <p:cNvPr id="7" name="Título 1"/>
          <p:cNvSpPr txBox="1">
            <a:spLocks/>
          </p:cNvSpPr>
          <p:nvPr/>
        </p:nvSpPr>
        <p:spPr>
          <a:xfrm>
            <a:off x="1471366" y="3941389"/>
            <a:ext cx="6201268" cy="1829821"/>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1800" dirty="0">
                <a:solidFill>
                  <a:srgbClr val="172B7E"/>
                </a:solidFill>
                <a:latin typeface="Ancizar Serif"/>
                <a:cs typeface="Ancizar Serif"/>
              </a:rPr>
              <a:t>Mario Alonso Peñaranda Márquez, C.E.</a:t>
            </a:r>
          </a:p>
          <a:p>
            <a:endParaRPr lang="en-US" sz="1800" dirty="0">
              <a:solidFill>
                <a:srgbClr val="172B7E"/>
              </a:solidFill>
              <a:latin typeface="Ancizar Serif"/>
              <a:cs typeface="Ancizar Serif"/>
            </a:endParaRPr>
          </a:p>
          <a:p>
            <a:endParaRPr lang="en-US" sz="1800" dirty="0">
              <a:solidFill>
                <a:srgbClr val="172B7E"/>
              </a:solidFill>
              <a:latin typeface="Ancizar Serif"/>
              <a:cs typeface="Ancizar Serif"/>
            </a:endParaRPr>
          </a:p>
          <a:p>
            <a:endParaRPr lang="en-US" sz="1800" dirty="0">
              <a:solidFill>
                <a:srgbClr val="172B7E"/>
              </a:solidFill>
              <a:latin typeface="Ancizar Serif"/>
              <a:cs typeface="Ancizar Serif"/>
            </a:endParaRPr>
          </a:p>
          <a:p>
            <a:r>
              <a:rPr lang="en-US" sz="1800" dirty="0">
                <a:solidFill>
                  <a:srgbClr val="172B7E"/>
                </a:solidFill>
                <a:latin typeface="Ancizar Serif"/>
                <a:cs typeface="Ancizar Serif"/>
              </a:rPr>
              <a:t>Department of Civil Engineering</a:t>
            </a:r>
          </a:p>
          <a:p>
            <a:r>
              <a:rPr lang="en-US" sz="1800" dirty="0">
                <a:solidFill>
                  <a:srgbClr val="172B7E"/>
                </a:solidFill>
                <a:latin typeface="Ancizar Serif"/>
                <a:cs typeface="Ancizar Serif"/>
              </a:rPr>
              <a:t>Universidad Nacional de Colombia at Medellin</a:t>
            </a:r>
          </a:p>
        </p:txBody>
      </p:sp>
    </p:spTree>
    <p:extLst>
      <p:ext uri="{BB962C8B-B14F-4D97-AF65-F5344CB8AC3E}">
        <p14:creationId xmlns:p14="http://schemas.microsoft.com/office/powerpoint/2010/main" val="220442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Ripley’s K Functions</a:t>
            </a:r>
          </a:p>
        </p:txBody>
      </p:sp>
      <p:pic>
        <p:nvPicPr>
          <p:cNvPr id="5" name="Picture 4">
            <a:extLst>
              <a:ext uri="{FF2B5EF4-FFF2-40B4-BE49-F238E27FC236}">
                <a16:creationId xmlns:a16="http://schemas.microsoft.com/office/drawing/2014/main" id="{420C8D16-DFCF-5CBF-FF0E-8AFADC79AE38}"/>
              </a:ext>
            </a:extLst>
          </p:cNvPr>
          <p:cNvPicPr>
            <a:picLocks noChangeAspect="1"/>
          </p:cNvPicPr>
          <p:nvPr/>
        </p:nvPicPr>
        <p:blipFill rotWithShape="1">
          <a:blip r:embed="rId3"/>
          <a:srcRect r="31793"/>
          <a:stretch/>
        </p:blipFill>
        <p:spPr>
          <a:xfrm>
            <a:off x="1648481" y="770540"/>
            <a:ext cx="5847036" cy="2857500"/>
          </a:xfrm>
          <a:prstGeom prst="rect">
            <a:avLst/>
          </a:prstGeom>
        </p:spPr>
      </p:pic>
      <p:pic>
        <p:nvPicPr>
          <p:cNvPr id="7" name="Picture 6">
            <a:extLst>
              <a:ext uri="{FF2B5EF4-FFF2-40B4-BE49-F238E27FC236}">
                <a16:creationId xmlns:a16="http://schemas.microsoft.com/office/drawing/2014/main" id="{BB1FC6CC-E0B7-CB72-0A63-C3DA18120DF3}"/>
              </a:ext>
            </a:extLst>
          </p:cNvPr>
          <p:cNvPicPr>
            <a:picLocks noChangeAspect="1"/>
          </p:cNvPicPr>
          <p:nvPr/>
        </p:nvPicPr>
        <p:blipFill rotWithShape="1">
          <a:blip r:embed="rId4"/>
          <a:srcRect r="30506"/>
          <a:stretch/>
        </p:blipFill>
        <p:spPr>
          <a:xfrm>
            <a:off x="1593302" y="3763610"/>
            <a:ext cx="5957395" cy="2857500"/>
          </a:xfrm>
          <a:prstGeom prst="rect">
            <a:avLst/>
          </a:prstGeom>
        </p:spPr>
      </p:pic>
    </p:spTree>
    <p:extLst>
      <p:ext uri="{BB962C8B-B14F-4D97-AF65-F5344CB8AC3E}">
        <p14:creationId xmlns:p14="http://schemas.microsoft.com/office/powerpoint/2010/main" val="74268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891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Assumptions</a:t>
            </a:r>
          </a:p>
        </p:txBody>
      </p:sp>
      <p:sp>
        <p:nvSpPr>
          <p:cNvPr id="2" name="CuadroTexto 4">
            <a:extLst>
              <a:ext uri="{FF2B5EF4-FFF2-40B4-BE49-F238E27FC236}">
                <a16:creationId xmlns:a16="http://schemas.microsoft.com/office/drawing/2014/main" id="{74070B78-8740-1CBF-576D-AAF8583C4109}"/>
              </a:ext>
            </a:extLst>
          </p:cNvPr>
          <p:cNvSpPr txBox="1"/>
          <p:nvPr/>
        </p:nvSpPr>
        <p:spPr>
          <a:xfrm>
            <a:off x="207897" y="654746"/>
            <a:ext cx="8726241"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First-order neighborhood, so queen contiguity was used for the spatial weight matrix. Isolate neighbors might be excluded from the analysis:</a:t>
            </a:r>
          </a:p>
          <a:p>
            <a:pPr marL="742950" lvl="1" indent="-285750" algn="just">
              <a:buFont typeface="Arial" panose="020B0604020202020204" pitchFamily="34" charset="0"/>
              <a:buChar char="•"/>
            </a:pPr>
            <a:endParaRPr lang="en-US" sz="1600" dirty="0">
              <a:solidFill>
                <a:schemeClr val="tx1">
                  <a:lumMod val="50000"/>
                  <a:lumOff val="50000"/>
                </a:schemeClr>
              </a:solidFill>
              <a:latin typeface="Ancizar Sans"/>
            </a:endParaRP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rPr>
              <a:t>La </a:t>
            </a:r>
            <a:r>
              <a:rPr lang="en-US" sz="1600" dirty="0" err="1">
                <a:solidFill>
                  <a:schemeClr val="tx1">
                    <a:lumMod val="50000"/>
                    <a:lumOff val="50000"/>
                  </a:schemeClr>
                </a:solidFill>
                <a:latin typeface="Ancizar Sans"/>
              </a:rPr>
              <a:t>Avanzada</a:t>
            </a:r>
            <a:r>
              <a:rPr lang="en-US" sz="1600" dirty="0">
                <a:solidFill>
                  <a:schemeClr val="tx1">
                    <a:lumMod val="50000"/>
                    <a:lumOff val="50000"/>
                  </a:schemeClr>
                </a:solidFill>
                <a:latin typeface="Ancizar Sans"/>
              </a:rPr>
              <a:t> (Popular).</a:t>
            </a:r>
          </a:p>
          <a:p>
            <a:pPr marL="742950" lvl="1" indent="-285750" algn="just">
              <a:buFont typeface="Wingdings" panose="05000000000000000000" pitchFamily="2" charset="2"/>
              <a:buChar char="ü"/>
            </a:pPr>
            <a:r>
              <a:rPr lang="en-US" sz="1600" dirty="0" err="1">
                <a:solidFill>
                  <a:schemeClr val="tx1">
                    <a:lumMod val="50000"/>
                    <a:lumOff val="50000"/>
                  </a:schemeClr>
                </a:solidFill>
                <a:latin typeface="Ancizar Sans"/>
              </a:rPr>
              <a:t>Calazans</a:t>
            </a:r>
            <a:r>
              <a:rPr lang="en-US" sz="1600" dirty="0">
                <a:solidFill>
                  <a:schemeClr val="tx1">
                    <a:lumMod val="50000"/>
                    <a:lumOff val="50000"/>
                  </a:schemeClr>
                </a:solidFill>
                <a:latin typeface="Ancizar Sans"/>
              </a:rPr>
              <a:t> </a:t>
            </a:r>
            <a:r>
              <a:rPr lang="en-US" sz="1600" dirty="0" err="1">
                <a:solidFill>
                  <a:schemeClr val="tx1">
                    <a:lumMod val="50000"/>
                    <a:lumOff val="50000"/>
                  </a:schemeClr>
                </a:solidFill>
                <a:latin typeface="Ancizar Sans"/>
              </a:rPr>
              <a:t>Parte</a:t>
            </a:r>
            <a:r>
              <a:rPr lang="en-US" sz="1600" dirty="0">
                <a:solidFill>
                  <a:schemeClr val="tx1">
                    <a:lumMod val="50000"/>
                    <a:lumOff val="50000"/>
                  </a:schemeClr>
                </a:solidFill>
                <a:latin typeface="Ancizar Sans"/>
              </a:rPr>
              <a:t> Alta (La América).</a:t>
            </a: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rPr>
              <a:t>El </a:t>
            </a:r>
            <a:r>
              <a:rPr lang="en-US" sz="1600" dirty="0" err="1">
                <a:solidFill>
                  <a:schemeClr val="tx1">
                    <a:lumMod val="50000"/>
                    <a:lumOff val="50000"/>
                  </a:schemeClr>
                </a:solidFill>
                <a:latin typeface="Ancizar Sans"/>
              </a:rPr>
              <a:t>Rincón</a:t>
            </a:r>
            <a:r>
              <a:rPr lang="en-US" sz="1600" dirty="0">
                <a:solidFill>
                  <a:schemeClr val="tx1">
                    <a:lumMod val="50000"/>
                    <a:lumOff val="50000"/>
                  </a:schemeClr>
                </a:solidFill>
                <a:latin typeface="Ancizar Sans"/>
              </a:rPr>
              <a:t> (</a:t>
            </a:r>
            <a:r>
              <a:rPr lang="en-US" sz="1600" dirty="0" err="1">
                <a:solidFill>
                  <a:schemeClr val="tx1">
                    <a:lumMod val="50000"/>
                    <a:lumOff val="50000"/>
                  </a:schemeClr>
                </a:solidFill>
                <a:latin typeface="Ancizar Sans"/>
              </a:rPr>
              <a:t>Belén</a:t>
            </a:r>
            <a:r>
              <a:rPr lang="en-US" sz="1600" dirty="0">
                <a:solidFill>
                  <a:schemeClr val="tx1">
                    <a:lumMod val="50000"/>
                    <a:lumOff val="50000"/>
                  </a:schemeClr>
                </a:solidFill>
                <a:latin typeface="Ancizar Sans"/>
              </a:rPr>
              <a:t>).</a:t>
            </a: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rPr>
              <a:t>Aures No. 2 (Robledo).</a:t>
            </a:r>
          </a:p>
          <a:p>
            <a:pPr lvl="1" algn="just"/>
            <a:endParaRPr lang="en-US" sz="1600" dirty="0">
              <a:solidFill>
                <a:schemeClr val="tx1">
                  <a:lumMod val="50000"/>
                  <a:lumOff val="50000"/>
                </a:schemeClr>
              </a:solidFill>
              <a:latin typeface="Ancizar Sans"/>
            </a:endParaRPr>
          </a:p>
          <a:p>
            <a:pPr marL="285750" indent="-285750">
              <a:lnSpc>
                <a:spcPct val="150000"/>
              </a:lnSpc>
              <a:buFont typeface="Arial" panose="020B0604020202020204" pitchFamily="34" charset="0"/>
              <a:buChar char="•"/>
            </a:pPr>
            <a:r>
              <a:rPr lang="en-US" sz="1600" dirty="0">
                <a:solidFill>
                  <a:schemeClr val="tx1">
                    <a:lumMod val="50000"/>
                    <a:lumOff val="50000"/>
                  </a:schemeClr>
                </a:solidFill>
                <a:latin typeface="Ancizar Sans"/>
                <a:cs typeface="Ancizar Sans"/>
              </a:rPr>
              <a:t>Projected coordinate system EPSG 3857.</a:t>
            </a:r>
          </a:p>
          <a:p>
            <a:pPr marL="285750" indent="-285750">
              <a:lnSpc>
                <a:spcPct val="150000"/>
              </a:lnSpc>
              <a:buFont typeface="Arial" panose="020B0604020202020204" pitchFamily="34" charset="0"/>
              <a:buChar char="•"/>
            </a:pPr>
            <a:r>
              <a:rPr lang="en-US" sz="1600" dirty="0">
                <a:solidFill>
                  <a:schemeClr val="tx1">
                    <a:lumMod val="50000"/>
                    <a:lumOff val="50000"/>
                  </a:schemeClr>
                </a:solidFill>
                <a:latin typeface="Ancizar Sans"/>
                <a:cs typeface="Ancizar Sans"/>
              </a:rPr>
              <a:t>Geographic coordinate system EPSG 4326.</a:t>
            </a:r>
          </a:p>
          <a:p>
            <a:pPr marL="742950" lvl="1" indent="-285750" algn="just">
              <a:buFont typeface="Wingdings" panose="05000000000000000000" pitchFamily="2" charset="2"/>
              <a:buChar char="ü"/>
            </a:pPr>
            <a:endParaRPr lang="en-US" sz="1600" dirty="0">
              <a:solidFill>
                <a:schemeClr val="tx1">
                  <a:lumMod val="50000"/>
                  <a:lumOff val="50000"/>
                </a:schemeClr>
              </a:solidFill>
              <a:latin typeface="Ancizar Sans"/>
            </a:endParaRPr>
          </a:p>
        </p:txBody>
      </p:sp>
    </p:spTree>
    <p:extLst>
      <p:ext uri="{BB962C8B-B14F-4D97-AF65-F5344CB8AC3E}">
        <p14:creationId xmlns:p14="http://schemas.microsoft.com/office/powerpoint/2010/main" val="404801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Choropleths (1/4) – Number of crashes in Medellin</a:t>
            </a:r>
          </a:p>
        </p:txBody>
      </p:sp>
      <p:graphicFrame>
        <p:nvGraphicFramePr>
          <p:cNvPr id="2" name="Table 1">
            <a:extLst>
              <a:ext uri="{FF2B5EF4-FFF2-40B4-BE49-F238E27FC236}">
                <a16:creationId xmlns:a16="http://schemas.microsoft.com/office/drawing/2014/main" id="{1482DB44-C15C-9CE0-BAE3-616C9E38F132}"/>
              </a:ext>
            </a:extLst>
          </p:cNvPr>
          <p:cNvGraphicFramePr>
            <a:graphicFrameLocks noGrp="1"/>
          </p:cNvGraphicFramePr>
          <p:nvPr>
            <p:extLst>
              <p:ext uri="{D42A27DB-BD31-4B8C-83A1-F6EECF244321}">
                <p14:modId xmlns:p14="http://schemas.microsoft.com/office/powerpoint/2010/main" val="945173400"/>
              </p:ext>
            </p:extLst>
          </p:nvPr>
        </p:nvGraphicFramePr>
        <p:xfrm>
          <a:off x="4808483" y="825672"/>
          <a:ext cx="4160714" cy="2480467"/>
        </p:xfrm>
        <a:graphic>
          <a:graphicData uri="http://schemas.openxmlformats.org/drawingml/2006/table">
            <a:tbl>
              <a:tblPr>
                <a:tableStyleId>{616DA210-FB5B-4158-B5E0-FEB733F419BA}</a:tableStyleId>
              </a:tblPr>
              <a:tblGrid>
                <a:gridCol w="1423452">
                  <a:extLst>
                    <a:ext uri="{9D8B030D-6E8A-4147-A177-3AD203B41FA5}">
                      <a16:colId xmlns:a16="http://schemas.microsoft.com/office/drawing/2014/main" val="3278676821"/>
                    </a:ext>
                  </a:extLst>
                </a:gridCol>
                <a:gridCol w="1593975">
                  <a:extLst>
                    <a:ext uri="{9D8B030D-6E8A-4147-A177-3AD203B41FA5}">
                      <a16:colId xmlns:a16="http://schemas.microsoft.com/office/drawing/2014/main" val="625001698"/>
                    </a:ext>
                  </a:extLst>
                </a:gridCol>
                <a:gridCol w="1143287">
                  <a:extLst>
                    <a:ext uri="{9D8B030D-6E8A-4147-A177-3AD203B41FA5}">
                      <a16:colId xmlns:a16="http://schemas.microsoft.com/office/drawing/2014/main" val="2227357452"/>
                    </a:ext>
                  </a:extLst>
                </a:gridCol>
              </a:tblGrid>
              <a:tr h="225497">
                <a:tc>
                  <a:txBody>
                    <a:bodyPr/>
                    <a:lstStyle/>
                    <a:p>
                      <a:pPr algn="ctr" fontAlgn="t"/>
                      <a:r>
                        <a:rPr lang="en-US" sz="1400" b="1" u="none" strike="noStrike" dirty="0">
                          <a:effectLst/>
                        </a:rPr>
                        <a:t>Commune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t"/>
                      <a:r>
                        <a:rPr lang="en-US" sz="1400" b="1" u="none" strike="noStrike" dirty="0">
                          <a:effectLst/>
                        </a:rPr>
                        <a:t>Neighborhood</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t"/>
                      <a:r>
                        <a:rPr lang="en-US" sz="1400" b="1" u="none" strike="noStrike" dirty="0">
                          <a:solidFill>
                            <a:srgbClr val="000000"/>
                          </a:solidFill>
                          <a:effectLst/>
                        </a:rPr>
                        <a:t>Crashes</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3240465304"/>
                  </a:ext>
                </a:extLst>
              </a:tr>
              <a:tr h="225497">
                <a:tc>
                  <a:txBody>
                    <a:bodyPr/>
                    <a:lstStyle/>
                    <a:p>
                      <a:pPr algn="ctr" fontAlgn="t"/>
                      <a:r>
                        <a:rPr lang="en-US" sz="1400" u="none" strike="noStrike" dirty="0">
                          <a:effectLst/>
                        </a:rPr>
                        <a:t>La Candelaria</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400" u="none" strike="noStrike" dirty="0">
                          <a:effectLst/>
                        </a:rPr>
                        <a:t>Perpetuo Socorro</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539</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54439829"/>
                  </a:ext>
                </a:extLst>
              </a:tr>
              <a:tr h="225497">
                <a:tc>
                  <a:txBody>
                    <a:bodyPr/>
                    <a:lstStyle/>
                    <a:p>
                      <a:pPr algn="ctr" fontAlgn="t"/>
                      <a:r>
                        <a:rPr lang="en-US" sz="1400" b="0" u="none" strike="noStrike" dirty="0" err="1">
                          <a:solidFill>
                            <a:srgbClr val="000000"/>
                          </a:solidFill>
                          <a:effectLst/>
                        </a:rPr>
                        <a:t>Guayabal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400" u="none" strike="noStrike" dirty="0">
                          <a:effectLst/>
                        </a:rPr>
                        <a:t>Campo Amor</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501</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76762434"/>
                  </a:ext>
                </a:extLst>
              </a:tr>
              <a:tr h="225497">
                <a:tc rowSpan="2">
                  <a:txBody>
                    <a:bodyPr/>
                    <a:lstStyle/>
                    <a:p>
                      <a:pPr algn="ctr" fontAlgn="t"/>
                      <a:r>
                        <a:rPr lang="en-US" sz="1400" u="none" strike="noStrike" dirty="0">
                          <a:effectLst/>
                        </a:rPr>
                        <a:t>Castilla</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400" u="none" strike="noStrike" dirty="0">
                          <a:effectLst/>
                        </a:rPr>
                        <a:t>Castilla</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496</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34532645"/>
                  </a:ext>
                </a:extLst>
              </a:tr>
              <a:tr h="225497">
                <a:tc vMerge="1">
                  <a:txBody>
                    <a:bodyPr/>
                    <a:lstStyle/>
                    <a:p>
                      <a:endParaRPr lang="en-US"/>
                    </a:p>
                  </a:txBody>
                  <a:tcPr/>
                </a:tc>
                <a:tc>
                  <a:txBody>
                    <a:bodyPr/>
                    <a:lstStyle/>
                    <a:p>
                      <a:pPr algn="ctr" fontAlgn="t"/>
                      <a:r>
                        <a:rPr lang="en-US" sz="1400" u="none" strike="noStrike" dirty="0">
                          <a:effectLst/>
                        </a:rPr>
                        <a:t>Caribe</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446</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9016886"/>
                  </a:ext>
                </a:extLst>
              </a:tr>
              <a:tr h="225497">
                <a:tc>
                  <a:txBody>
                    <a:bodyPr/>
                    <a:lstStyle/>
                    <a:p>
                      <a:pPr algn="ctr" fontAlgn="t"/>
                      <a:r>
                        <a:rPr lang="en-US" sz="1400" u="none" strike="noStrike" dirty="0" err="1">
                          <a:effectLst/>
                        </a:rPr>
                        <a:t>Guayabal</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400" u="none" strike="noStrike" dirty="0">
                          <a:effectLst/>
                        </a:rPr>
                        <a:t>Santa </a:t>
                      </a:r>
                      <a:r>
                        <a:rPr lang="en-US" sz="1400" u="none" strike="noStrike" dirty="0" err="1">
                          <a:effectLst/>
                        </a:rPr>
                        <a:t>Fé</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372</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01724807"/>
                  </a:ext>
                </a:extLst>
              </a:tr>
              <a:tr h="225497">
                <a:tc rowSpan="2">
                  <a:txBody>
                    <a:bodyPr/>
                    <a:lstStyle/>
                    <a:p>
                      <a:pPr algn="ctr" fontAlgn="t"/>
                      <a:r>
                        <a:rPr lang="en-US" sz="1400" u="none" strike="noStrike" dirty="0">
                          <a:effectLst/>
                        </a:rPr>
                        <a:t>La Candelaria</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400" u="none" strike="noStrike" dirty="0">
                          <a:effectLst/>
                        </a:rPr>
                        <a:t>La Candelaria</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355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12388906"/>
                  </a:ext>
                </a:extLst>
              </a:tr>
              <a:tr h="225497">
                <a:tc vMerge="1">
                  <a:txBody>
                    <a:bodyPr/>
                    <a:lstStyle/>
                    <a:p>
                      <a:endParaRPr lang="en-US"/>
                    </a:p>
                  </a:txBody>
                  <a:tcPr/>
                </a:tc>
                <a:tc>
                  <a:txBody>
                    <a:bodyPr/>
                    <a:lstStyle/>
                    <a:p>
                      <a:pPr algn="ctr" fontAlgn="t"/>
                      <a:r>
                        <a:rPr lang="en-US" sz="1400" u="none" strike="noStrike" dirty="0">
                          <a:effectLst/>
                        </a:rPr>
                        <a:t>San Benito</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350</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45321938"/>
                  </a:ext>
                </a:extLst>
              </a:tr>
              <a:tr h="225497">
                <a:tc rowSpan="3">
                  <a:txBody>
                    <a:bodyPr/>
                    <a:lstStyle/>
                    <a:p>
                      <a:pPr algn="ctr" fontAlgn="t"/>
                      <a:r>
                        <a:rPr lang="en-US" sz="1400" u="none" strike="noStrike" dirty="0" err="1">
                          <a:effectLst/>
                        </a:rPr>
                        <a:t>Laureles</a:t>
                      </a:r>
                      <a:endParaRPr lang="en-US" sz="14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t"/>
                      <a:r>
                        <a:rPr lang="en-US" sz="1400" u="none" strike="noStrike">
                          <a:effectLst/>
                        </a:rPr>
                        <a:t>Los Conquistadores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336</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48138755"/>
                  </a:ext>
                </a:extLst>
              </a:tr>
              <a:tr h="225497">
                <a:tc vMerge="1">
                  <a:txBody>
                    <a:bodyPr/>
                    <a:lstStyle/>
                    <a:p>
                      <a:endParaRPr lang="en-US"/>
                    </a:p>
                  </a:txBody>
                  <a:tcPr/>
                </a:tc>
                <a:tc>
                  <a:txBody>
                    <a:bodyPr/>
                    <a:lstStyle/>
                    <a:p>
                      <a:pPr algn="ctr" fontAlgn="t"/>
                      <a:r>
                        <a:rPr lang="en-US" sz="1400" u="none" strike="noStrike">
                          <a:effectLst/>
                        </a:rPr>
                        <a:t>Los Colores</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310</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47406127"/>
                  </a:ext>
                </a:extLst>
              </a:tr>
              <a:tr h="225497">
                <a:tc vMerge="1">
                  <a:txBody>
                    <a:bodyPr/>
                    <a:lstStyle/>
                    <a:p>
                      <a:endParaRPr lang="en-US"/>
                    </a:p>
                  </a:txBody>
                  <a:tcPr/>
                </a:tc>
                <a:tc>
                  <a:txBody>
                    <a:bodyPr/>
                    <a:lstStyle/>
                    <a:p>
                      <a:pPr algn="ctr" fontAlgn="t"/>
                      <a:r>
                        <a:rPr lang="en-US" sz="1400" u="none" strike="noStrike">
                          <a:effectLst/>
                        </a:rPr>
                        <a:t>Carlos E. Restrepo</a:t>
                      </a:r>
                      <a:endParaRPr lang="en-US" sz="14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309</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46085488"/>
                  </a:ext>
                </a:extLst>
              </a:tr>
            </a:tbl>
          </a:graphicData>
        </a:graphic>
      </p:graphicFrame>
      <p:pic>
        <p:nvPicPr>
          <p:cNvPr id="5" name="Picture 4">
            <a:extLst>
              <a:ext uri="{FF2B5EF4-FFF2-40B4-BE49-F238E27FC236}">
                <a16:creationId xmlns:a16="http://schemas.microsoft.com/office/drawing/2014/main" id="{F3B79F9A-4380-03D3-1086-2D0320B9F198}"/>
              </a:ext>
            </a:extLst>
          </p:cNvPr>
          <p:cNvPicPr>
            <a:picLocks noChangeAspect="1"/>
          </p:cNvPicPr>
          <p:nvPr/>
        </p:nvPicPr>
        <p:blipFill rotWithShape="1">
          <a:blip r:embed="rId3"/>
          <a:srcRect l="25268" t="7153" r="20660" b="7752"/>
          <a:stretch/>
        </p:blipFill>
        <p:spPr>
          <a:xfrm>
            <a:off x="0" y="825672"/>
            <a:ext cx="4633679" cy="5793298"/>
          </a:xfrm>
          <a:prstGeom prst="rect">
            <a:avLst/>
          </a:prstGeom>
        </p:spPr>
      </p:pic>
      <p:graphicFrame>
        <p:nvGraphicFramePr>
          <p:cNvPr id="6" name="Table 5">
            <a:extLst>
              <a:ext uri="{FF2B5EF4-FFF2-40B4-BE49-F238E27FC236}">
                <a16:creationId xmlns:a16="http://schemas.microsoft.com/office/drawing/2014/main" id="{A3D337C4-5CF0-9CD1-BD23-F3EE0C4BB942}"/>
              </a:ext>
            </a:extLst>
          </p:cNvPr>
          <p:cNvGraphicFramePr>
            <a:graphicFrameLocks noGrp="1"/>
          </p:cNvGraphicFramePr>
          <p:nvPr>
            <p:extLst>
              <p:ext uri="{D42A27DB-BD31-4B8C-83A1-F6EECF244321}">
                <p14:modId xmlns:p14="http://schemas.microsoft.com/office/powerpoint/2010/main" val="640623200"/>
              </p:ext>
            </p:extLst>
          </p:nvPr>
        </p:nvGraphicFramePr>
        <p:xfrm>
          <a:off x="4808483" y="3722321"/>
          <a:ext cx="4160714" cy="2451735"/>
        </p:xfrm>
        <a:graphic>
          <a:graphicData uri="http://schemas.openxmlformats.org/drawingml/2006/table">
            <a:tbl>
              <a:tblPr>
                <a:tableStyleId>{616DA210-FB5B-4158-B5E0-FEB733F419BA}</a:tableStyleId>
              </a:tblPr>
              <a:tblGrid>
                <a:gridCol w="1707756">
                  <a:extLst>
                    <a:ext uri="{9D8B030D-6E8A-4147-A177-3AD203B41FA5}">
                      <a16:colId xmlns:a16="http://schemas.microsoft.com/office/drawing/2014/main" val="351567099"/>
                    </a:ext>
                  </a:extLst>
                </a:gridCol>
                <a:gridCol w="1117804">
                  <a:extLst>
                    <a:ext uri="{9D8B030D-6E8A-4147-A177-3AD203B41FA5}">
                      <a16:colId xmlns:a16="http://schemas.microsoft.com/office/drawing/2014/main" val="2362854598"/>
                    </a:ext>
                  </a:extLst>
                </a:gridCol>
                <a:gridCol w="1335154">
                  <a:extLst>
                    <a:ext uri="{9D8B030D-6E8A-4147-A177-3AD203B41FA5}">
                      <a16:colId xmlns:a16="http://schemas.microsoft.com/office/drawing/2014/main" val="163848926"/>
                    </a:ext>
                  </a:extLst>
                </a:gridCol>
              </a:tblGrid>
              <a:tr h="190500">
                <a:tc>
                  <a:txBody>
                    <a:bodyPr/>
                    <a:lstStyle/>
                    <a:p>
                      <a:pPr algn="ctr" fontAlgn="t"/>
                      <a:r>
                        <a:rPr lang="en-US" sz="1400" b="1" u="none" strike="noStrike" dirty="0">
                          <a:effectLst/>
                        </a:rPr>
                        <a:t>Neighborhood</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Crashes</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err="1">
                          <a:effectLst/>
                        </a:rPr>
                        <a:t>Saptial</a:t>
                      </a:r>
                      <a:r>
                        <a:rPr lang="en-US" sz="1400" b="1" u="none" strike="noStrike" dirty="0">
                          <a:effectLst/>
                        </a:rPr>
                        <a:t> Lag</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415065496"/>
                  </a:ext>
                </a:extLst>
              </a:tr>
              <a:tr h="190500">
                <a:tc>
                  <a:txBody>
                    <a:bodyPr/>
                    <a:lstStyle/>
                    <a:p>
                      <a:pPr algn="ctr" fontAlgn="b"/>
                      <a:r>
                        <a:rPr lang="en-US" sz="1400" u="none" strike="noStrike" dirty="0">
                          <a:effectLst/>
                        </a:rPr>
                        <a:t>San Diego</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167</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306</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37313297"/>
                  </a:ext>
                </a:extLst>
              </a:tr>
              <a:tr h="190500">
                <a:tc>
                  <a:txBody>
                    <a:bodyPr/>
                    <a:lstStyle/>
                    <a:p>
                      <a:pPr algn="ctr" fontAlgn="b"/>
                      <a:r>
                        <a:rPr lang="en-US" sz="1400" u="none" strike="noStrike">
                          <a:effectLst/>
                        </a:rPr>
                        <a:t>U.P.B.</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294</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80920238"/>
                  </a:ext>
                </a:extLst>
              </a:tr>
              <a:tr h="190500">
                <a:tc>
                  <a:txBody>
                    <a:bodyPr/>
                    <a:lstStyle/>
                    <a:p>
                      <a:pPr algn="ctr" fontAlgn="b"/>
                      <a:r>
                        <a:rPr lang="en-US" sz="1400" u="none" strike="noStrike">
                          <a:effectLst/>
                        </a:rPr>
                        <a:t>Alfonso López</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152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284</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33821931"/>
                  </a:ext>
                </a:extLst>
              </a:tr>
              <a:tr h="190500">
                <a:tc>
                  <a:txBody>
                    <a:bodyPr/>
                    <a:lstStyle/>
                    <a:p>
                      <a:pPr algn="ctr" fontAlgn="b"/>
                      <a:r>
                        <a:rPr lang="en-US" sz="1400" u="none" strike="noStrike" dirty="0">
                          <a:effectLst/>
                        </a:rPr>
                        <a:t>Cataluña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36</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271</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2977083"/>
                  </a:ext>
                </a:extLst>
              </a:tr>
              <a:tr h="190500">
                <a:tc>
                  <a:txBody>
                    <a:bodyPr/>
                    <a:lstStyle/>
                    <a:p>
                      <a:pPr algn="ctr" fontAlgn="b"/>
                      <a:r>
                        <a:rPr lang="en-US" sz="1400" u="none" strike="noStrike">
                          <a:effectLst/>
                        </a:rPr>
                        <a:t>El Compromiso</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257</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05229267"/>
                  </a:ext>
                </a:extLst>
              </a:tr>
              <a:tr h="190500">
                <a:tc>
                  <a:txBody>
                    <a:bodyPr/>
                    <a:lstStyle/>
                    <a:p>
                      <a:pPr algn="ctr" fontAlgn="b"/>
                      <a:r>
                        <a:rPr lang="en-US" sz="1400" u="none" strike="noStrike">
                          <a:effectLst/>
                        </a:rPr>
                        <a:t>U.D. Atanasio Girardot</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40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257</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83401736"/>
                  </a:ext>
                </a:extLst>
              </a:tr>
              <a:tr h="190500">
                <a:tc>
                  <a:txBody>
                    <a:bodyPr/>
                    <a:lstStyle/>
                    <a:p>
                      <a:pPr algn="ctr" fontAlgn="b"/>
                      <a:r>
                        <a:rPr lang="en-US" sz="1400" u="none" strike="noStrike">
                          <a:effectLst/>
                        </a:rPr>
                        <a:t>Santander</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55</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242</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79917319"/>
                  </a:ext>
                </a:extLst>
              </a:tr>
              <a:tr h="190500">
                <a:tc>
                  <a:txBody>
                    <a:bodyPr/>
                    <a:lstStyle/>
                    <a:p>
                      <a:pPr algn="ctr" fontAlgn="b"/>
                      <a:r>
                        <a:rPr lang="en-US" sz="1400" u="none" strike="noStrike">
                          <a:effectLst/>
                        </a:rPr>
                        <a:t>Mirador del Doce</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227</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518802536"/>
                  </a:ext>
                </a:extLst>
              </a:tr>
              <a:tr h="190500">
                <a:tc>
                  <a:txBody>
                    <a:bodyPr/>
                    <a:lstStyle/>
                    <a:p>
                      <a:pPr algn="ctr" fontAlgn="b"/>
                      <a:r>
                        <a:rPr lang="en-US" sz="1400" u="none" strike="noStrike">
                          <a:effectLst/>
                        </a:rPr>
                        <a:t>Parque Norte</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77</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220</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95063002"/>
                  </a:ext>
                </a:extLst>
              </a:tr>
              <a:tr h="190500">
                <a:tc>
                  <a:txBody>
                    <a:bodyPr/>
                    <a:lstStyle/>
                    <a:p>
                      <a:pPr algn="ctr" fontAlgn="b"/>
                      <a:r>
                        <a:rPr lang="en-US" sz="1400" u="none" strike="noStrike">
                          <a:effectLst/>
                        </a:rPr>
                        <a:t>Las Acacias</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150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213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06981411"/>
                  </a:ext>
                </a:extLst>
              </a:tr>
            </a:tbl>
          </a:graphicData>
        </a:graphic>
      </p:graphicFrame>
      <p:pic>
        <p:nvPicPr>
          <p:cNvPr id="3" name="Picture 6" descr="Clipart - Compass Arrow">
            <a:extLst>
              <a:ext uri="{FF2B5EF4-FFF2-40B4-BE49-F238E27FC236}">
                <a16:creationId xmlns:a16="http://schemas.microsoft.com/office/drawing/2014/main" id="{402BF309-462B-02A6-ACE0-DA67B99A4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03" y="1419147"/>
            <a:ext cx="646758" cy="6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76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3E9927-0C62-282A-B235-976B8E9387FB}"/>
              </a:ext>
            </a:extLst>
          </p:cNvPr>
          <p:cNvPicPr>
            <a:picLocks noChangeAspect="1"/>
          </p:cNvPicPr>
          <p:nvPr/>
        </p:nvPicPr>
        <p:blipFill rotWithShape="1">
          <a:blip r:embed="rId3"/>
          <a:srcRect l="22208" t="8676" r="19948" b="9836"/>
          <a:stretch/>
        </p:blipFill>
        <p:spPr>
          <a:xfrm>
            <a:off x="0" y="774683"/>
            <a:ext cx="4743374" cy="5308630"/>
          </a:xfrm>
          <a:prstGeom prst="rect">
            <a:avLst/>
          </a:prstGeom>
        </p:spPr>
      </p:pic>
      <p:graphicFrame>
        <p:nvGraphicFramePr>
          <p:cNvPr id="5" name="Table 4">
            <a:extLst>
              <a:ext uri="{FF2B5EF4-FFF2-40B4-BE49-F238E27FC236}">
                <a16:creationId xmlns:a16="http://schemas.microsoft.com/office/drawing/2014/main" id="{BC8023BD-42F4-C91C-9C97-9526E990A8D4}"/>
              </a:ext>
            </a:extLst>
          </p:cNvPr>
          <p:cNvGraphicFramePr>
            <a:graphicFrameLocks noGrp="1"/>
          </p:cNvGraphicFramePr>
          <p:nvPr>
            <p:extLst>
              <p:ext uri="{D42A27DB-BD31-4B8C-83A1-F6EECF244321}">
                <p14:modId xmlns:p14="http://schemas.microsoft.com/office/powerpoint/2010/main" val="832032553"/>
              </p:ext>
            </p:extLst>
          </p:nvPr>
        </p:nvGraphicFramePr>
        <p:xfrm>
          <a:off x="5029200" y="2203130"/>
          <a:ext cx="3825256" cy="2451735"/>
        </p:xfrm>
        <a:graphic>
          <a:graphicData uri="http://schemas.openxmlformats.org/drawingml/2006/table">
            <a:tbl>
              <a:tblPr>
                <a:tableStyleId>{5940675A-B579-460E-94D1-54222C63F5DA}</a:tableStyleId>
              </a:tblPr>
              <a:tblGrid>
                <a:gridCol w="1261242">
                  <a:extLst>
                    <a:ext uri="{9D8B030D-6E8A-4147-A177-3AD203B41FA5}">
                      <a16:colId xmlns:a16="http://schemas.microsoft.com/office/drawing/2014/main" val="1644102215"/>
                    </a:ext>
                  </a:extLst>
                </a:gridCol>
                <a:gridCol w="1420308">
                  <a:extLst>
                    <a:ext uri="{9D8B030D-6E8A-4147-A177-3AD203B41FA5}">
                      <a16:colId xmlns:a16="http://schemas.microsoft.com/office/drawing/2014/main" val="2130028823"/>
                    </a:ext>
                  </a:extLst>
                </a:gridCol>
                <a:gridCol w="1143706">
                  <a:extLst>
                    <a:ext uri="{9D8B030D-6E8A-4147-A177-3AD203B41FA5}">
                      <a16:colId xmlns:a16="http://schemas.microsoft.com/office/drawing/2014/main" val="200667743"/>
                    </a:ext>
                  </a:extLst>
                </a:gridCol>
              </a:tblGrid>
              <a:tr h="190500">
                <a:tc>
                  <a:txBody>
                    <a:bodyPr/>
                    <a:lstStyle/>
                    <a:p>
                      <a:pPr marL="0" algn="ctr" defTabSz="457200" rtl="0" eaLnBrk="1" fontAlgn="t" latinLnBrk="0" hangingPunct="1"/>
                      <a:r>
                        <a:rPr lang="en-US" sz="1400" b="1" u="none" strike="noStrike" kern="1200" dirty="0">
                          <a:solidFill>
                            <a:schemeClr val="tx1"/>
                          </a:solidFill>
                          <a:effectLst/>
                        </a:rPr>
                        <a:t>Commune</a:t>
                      </a:r>
                      <a:endParaRPr lang="en-US" sz="1400" b="1" u="none" strike="noStrike" kern="1200" dirty="0">
                        <a:solidFill>
                          <a:schemeClr val="tx1"/>
                        </a:solidFill>
                        <a:effectLst/>
                        <a:latin typeface="+mn-lt"/>
                        <a:ea typeface="+mn-ea"/>
                        <a:cs typeface="+mn-cs"/>
                      </a:endParaRPr>
                    </a:p>
                  </a:txBody>
                  <a:tcPr marL="9525" marR="9525" marT="9525" marB="0" anchor="ctr">
                    <a:solidFill>
                      <a:schemeClr val="accent1">
                        <a:lumMod val="40000"/>
                        <a:lumOff val="60000"/>
                      </a:schemeClr>
                    </a:solidFill>
                  </a:tcPr>
                </a:tc>
                <a:tc>
                  <a:txBody>
                    <a:bodyPr/>
                    <a:lstStyle/>
                    <a:p>
                      <a:pPr marL="0" algn="ctr" defTabSz="457200" rtl="0" eaLnBrk="1" fontAlgn="t" latinLnBrk="0" hangingPunct="1"/>
                      <a:r>
                        <a:rPr lang="en-US" sz="1400" b="1" u="none" strike="noStrike" kern="1200" dirty="0">
                          <a:solidFill>
                            <a:schemeClr val="tx1"/>
                          </a:solidFill>
                          <a:effectLst/>
                        </a:rPr>
                        <a:t>Neighborhood</a:t>
                      </a:r>
                      <a:endParaRPr lang="en-US" sz="1400" b="1" u="none" strike="noStrike" kern="1200" dirty="0">
                        <a:solidFill>
                          <a:schemeClr val="tx1"/>
                        </a:solidFill>
                        <a:effectLst/>
                        <a:latin typeface="+mn-lt"/>
                        <a:ea typeface="+mn-ea"/>
                        <a:cs typeface="+mn-cs"/>
                      </a:endParaRPr>
                    </a:p>
                  </a:txBody>
                  <a:tcPr marL="9525" marR="9525" marT="9525" marB="0" anchor="ctr">
                    <a:solidFill>
                      <a:schemeClr val="accent1">
                        <a:lumMod val="40000"/>
                        <a:lumOff val="60000"/>
                      </a:schemeClr>
                    </a:solidFill>
                  </a:tcPr>
                </a:tc>
                <a:tc>
                  <a:txBody>
                    <a:bodyPr/>
                    <a:lstStyle/>
                    <a:p>
                      <a:pPr marL="0" algn="ctr" defTabSz="457200" rtl="0" eaLnBrk="1" fontAlgn="t" latinLnBrk="0" hangingPunct="1"/>
                      <a:r>
                        <a:rPr lang="en-US" sz="1400" b="1" u="none" strike="noStrike" kern="1200" dirty="0">
                          <a:solidFill>
                            <a:schemeClr val="tx1"/>
                          </a:solidFill>
                          <a:effectLst/>
                        </a:rPr>
                        <a:t>Av </a:t>
                      </a:r>
                      <a:r>
                        <a:rPr lang="en-US" sz="1400" b="1" u="none" strike="noStrike" kern="1200" dirty="0" err="1">
                          <a:solidFill>
                            <a:schemeClr val="tx1"/>
                          </a:solidFill>
                          <a:effectLst/>
                        </a:rPr>
                        <a:t>veh</a:t>
                      </a:r>
                      <a:endParaRPr lang="en-US" sz="1400" b="1" u="none" strike="noStrike" kern="1200" dirty="0">
                        <a:solidFill>
                          <a:schemeClr val="tx1"/>
                        </a:solidFill>
                        <a:effectLst/>
                        <a:latin typeface="+mn-lt"/>
                        <a:ea typeface="+mn-ea"/>
                        <a:cs typeface="+mn-cs"/>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2421029797"/>
                  </a:ext>
                </a:extLst>
              </a:tr>
              <a:tr h="190500">
                <a:tc>
                  <a:txBody>
                    <a:bodyPr/>
                    <a:lstStyle/>
                    <a:p>
                      <a:pPr algn="ctr" fontAlgn="b"/>
                      <a:r>
                        <a:rPr lang="en-US" sz="1400" u="none" strike="noStrike" dirty="0">
                          <a:effectLst/>
                        </a:rPr>
                        <a:t>Castilla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err="1">
                          <a:effectLst/>
                        </a:rPr>
                        <a:t>Oleoducto</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1.88</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61459675"/>
                  </a:ext>
                </a:extLst>
              </a:tr>
              <a:tr h="190500">
                <a:tc>
                  <a:txBody>
                    <a:bodyPr/>
                    <a:lstStyle/>
                    <a:p>
                      <a:pPr algn="ctr" fontAlgn="b"/>
                      <a:r>
                        <a:rPr lang="en-US" sz="1400" u="none" strike="noStrike" dirty="0" err="1">
                          <a:effectLst/>
                        </a:rPr>
                        <a:t>Belén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err="1">
                          <a:effectLst/>
                        </a:rPr>
                        <a:t>Miravalle</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1.82</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78601823"/>
                  </a:ext>
                </a:extLst>
              </a:tr>
              <a:tr h="190500">
                <a:tc>
                  <a:txBody>
                    <a:bodyPr/>
                    <a:lstStyle/>
                    <a:p>
                      <a:pPr algn="ctr" fontAlgn="b"/>
                      <a:r>
                        <a:rPr lang="en-US" sz="1400" b="0" i="0" u="none" strike="noStrike" dirty="0" err="1">
                          <a:solidFill>
                            <a:srgbClr val="000000"/>
                          </a:solidFill>
                          <a:effectLst/>
                          <a:latin typeface="Calibri" panose="020F0502020204030204" pitchFamily="34" charset="0"/>
                        </a:rPr>
                        <a:t>Laureles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La </a:t>
                      </a:r>
                      <a:r>
                        <a:rPr lang="en-US" sz="1400" u="none" strike="noStrike" dirty="0" err="1">
                          <a:effectLst/>
                        </a:rPr>
                        <a:t>Castellana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1.80</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99394981"/>
                  </a:ext>
                </a:extLst>
              </a:tr>
              <a:tr h="190500">
                <a:tc rowSpan="2">
                  <a:txBody>
                    <a:bodyPr/>
                    <a:lstStyle/>
                    <a:p>
                      <a:pPr algn="ctr" fontAlgn="b"/>
                      <a:r>
                        <a:rPr lang="en-US" sz="1400" u="none" strike="noStrike" dirty="0">
                          <a:effectLst/>
                        </a:rPr>
                        <a:t>El </a:t>
                      </a:r>
                      <a:r>
                        <a:rPr lang="en-US" sz="1400" u="none" strike="noStrike" dirty="0" err="1">
                          <a:effectLst/>
                        </a:rPr>
                        <a:t>Poblado</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err="1">
                          <a:effectLst/>
                        </a:rPr>
                        <a:t>Alejandría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1.79</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092499081"/>
                  </a:ext>
                </a:extLst>
              </a:tr>
              <a:tr h="190500">
                <a:tc vMerge="1">
                  <a:txBody>
                    <a:bodyPr/>
                    <a:lstStyle/>
                    <a:p>
                      <a:pPr algn="ctr" fontAlgn="b"/>
                      <a:r>
                        <a:rPr lang="en-US" sz="1600" u="none" strike="noStrike" dirty="0">
                          <a:effectLst/>
                        </a:rPr>
                        <a:t>EL POBLADO</a:t>
                      </a:r>
                      <a:endParaRPr lang="en-US" sz="16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Villa Carlota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1.78</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7662741"/>
                  </a:ext>
                </a:extLst>
              </a:tr>
              <a:tr h="190500">
                <a:tc>
                  <a:txBody>
                    <a:bodyPr/>
                    <a:lstStyle/>
                    <a:p>
                      <a:pPr algn="ctr" fontAlgn="b"/>
                      <a:r>
                        <a:rPr lang="en-US" sz="1400" u="none" strike="noStrike" dirty="0" err="1">
                          <a:effectLst/>
                        </a:rPr>
                        <a:t>Laureles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San Joaquín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7348418"/>
                  </a:ext>
                </a:extLst>
              </a:tr>
              <a:tr h="190500">
                <a:tc>
                  <a:txBody>
                    <a:bodyPr/>
                    <a:lstStyle/>
                    <a:p>
                      <a:pPr algn="ctr" fontAlgn="b"/>
                      <a:r>
                        <a:rPr lang="en-US" sz="1400" u="none" strike="noStrike" dirty="0" err="1">
                          <a:effectLst/>
                        </a:rPr>
                        <a:t>Belén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Rosales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38547253"/>
                  </a:ext>
                </a:extLst>
              </a:tr>
              <a:tr h="190500">
                <a:tc>
                  <a:txBody>
                    <a:bodyPr/>
                    <a:lstStyle/>
                    <a:p>
                      <a:pPr algn="ctr" fontAlgn="b"/>
                      <a:r>
                        <a:rPr lang="en-US" sz="1400" u="none" strike="noStrike" dirty="0">
                          <a:effectLst/>
                        </a:rPr>
                        <a:t>La Candelaria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La Alpujarra</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87159052"/>
                  </a:ext>
                </a:extLst>
              </a:tr>
              <a:tr h="190500">
                <a:tc>
                  <a:txBody>
                    <a:bodyPr/>
                    <a:lstStyle/>
                    <a:p>
                      <a:pPr algn="ctr" fontAlgn="b"/>
                      <a:r>
                        <a:rPr lang="en-US" sz="1400" u="none" strike="noStrike" dirty="0">
                          <a:effectLst/>
                        </a:rPr>
                        <a:t>Castilla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Belalcázar</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1.72</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35425158"/>
                  </a:ext>
                </a:extLst>
              </a:tr>
              <a:tr h="190500">
                <a:tc>
                  <a:txBody>
                    <a:bodyPr/>
                    <a:lstStyle/>
                    <a:p>
                      <a:pPr algn="ctr" fontAlgn="b"/>
                      <a:r>
                        <a:rPr lang="en-US" sz="1400" u="none" strike="noStrike" dirty="0">
                          <a:effectLst/>
                        </a:rPr>
                        <a:t>Popular</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El Compromiso</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1.71</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57435955"/>
                  </a:ext>
                </a:extLst>
              </a:tr>
            </a:tbl>
          </a:graphicData>
        </a:graphic>
      </p:graphicFrame>
      <p:sp>
        <p:nvSpPr>
          <p:cNvPr id="6" name="Título 1">
            <a:extLst>
              <a:ext uri="{FF2B5EF4-FFF2-40B4-BE49-F238E27FC236}">
                <a16:creationId xmlns:a16="http://schemas.microsoft.com/office/drawing/2014/main" id="{A0C26183-9B0F-9D54-1362-5468D70C30AF}"/>
              </a:ext>
            </a:extLst>
          </p:cNvPr>
          <p:cNvSpPr txBox="1">
            <a:spLocks/>
          </p:cNvSpPr>
          <p:nvPr/>
        </p:nvSpPr>
        <p:spPr>
          <a:xfrm>
            <a:off x="477376" y="239030"/>
            <a:ext cx="837708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Choropleths (2/4) – Average vehicles involved in crashes in Medellin</a:t>
            </a:r>
          </a:p>
        </p:txBody>
      </p:sp>
      <p:pic>
        <p:nvPicPr>
          <p:cNvPr id="2" name="Picture 6" descr="Clipart - Compass Arrow">
            <a:extLst>
              <a:ext uri="{FF2B5EF4-FFF2-40B4-BE49-F238E27FC236}">
                <a16:creationId xmlns:a16="http://schemas.microsoft.com/office/drawing/2014/main" id="{1F3FE035-9282-A2E1-3FF4-01C95880D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386" y="1095671"/>
            <a:ext cx="646758" cy="6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878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8634043-754D-58E6-B9D5-F71EF1FEDE2C}"/>
              </a:ext>
            </a:extLst>
          </p:cNvPr>
          <p:cNvPicPr>
            <a:picLocks noChangeAspect="1"/>
          </p:cNvPicPr>
          <p:nvPr/>
        </p:nvPicPr>
        <p:blipFill rotWithShape="1">
          <a:blip r:embed="rId3"/>
          <a:srcRect l="22523" t="9411" r="19394" b="8911"/>
          <a:stretch/>
        </p:blipFill>
        <p:spPr>
          <a:xfrm>
            <a:off x="141889" y="857131"/>
            <a:ext cx="4905753" cy="5480607"/>
          </a:xfrm>
          <a:prstGeom prst="rect">
            <a:avLst/>
          </a:prstGeom>
        </p:spPr>
      </p:pic>
      <p:sp>
        <p:nvSpPr>
          <p:cNvPr id="7" name="Título 1">
            <a:extLst>
              <a:ext uri="{FF2B5EF4-FFF2-40B4-BE49-F238E27FC236}">
                <a16:creationId xmlns:a16="http://schemas.microsoft.com/office/drawing/2014/main" id="{5D44C1ED-E9A9-20E8-F3CA-E09F78EF9466}"/>
              </a:ext>
            </a:extLst>
          </p:cNvPr>
          <p:cNvSpPr txBox="1">
            <a:spLocks/>
          </p:cNvSpPr>
          <p:nvPr/>
        </p:nvSpPr>
        <p:spPr>
          <a:xfrm>
            <a:off x="477376" y="239030"/>
            <a:ext cx="837708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Choropleths (3/4) – Crashes with bicycles involved in Medellin</a:t>
            </a:r>
          </a:p>
        </p:txBody>
      </p:sp>
      <p:graphicFrame>
        <p:nvGraphicFramePr>
          <p:cNvPr id="8" name="Table 7">
            <a:extLst>
              <a:ext uri="{FF2B5EF4-FFF2-40B4-BE49-F238E27FC236}">
                <a16:creationId xmlns:a16="http://schemas.microsoft.com/office/drawing/2014/main" id="{E5679D72-91A5-3815-2D43-4B54EBBF891A}"/>
              </a:ext>
            </a:extLst>
          </p:cNvPr>
          <p:cNvGraphicFramePr>
            <a:graphicFrameLocks noGrp="1"/>
          </p:cNvGraphicFramePr>
          <p:nvPr>
            <p:extLst>
              <p:ext uri="{D42A27DB-BD31-4B8C-83A1-F6EECF244321}">
                <p14:modId xmlns:p14="http://schemas.microsoft.com/office/powerpoint/2010/main" val="3663795036"/>
              </p:ext>
            </p:extLst>
          </p:nvPr>
        </p:nvGraphicFramePr>
        <p:xfrm>
          <a:off x="4899987" y="1004099"/>
          <a:ext cx="3954469" cy="2665095"/>
        </p:xfrm>
        <a:graphic>
          <a:graphicData uri="http://schemas.openxmlformats.org/drawingml/2006/table">
            <a:tbl>
              <a:tblPr>
                <a:tableStyleId>{616DA210-FB5B-4158-B5E0-FEB733F419BA}</a:tableStyleId>
              </a:tblPr>
              <a:tblGrid>
                <a:gridCol w="1482926">
                  <a:extLst>
                    <a:ext uri="{9D8B030D-6E8A-4147-A177-3AD203B41FA5}">
                      <a16:colId xmlns:a16="http://schemas.microsoft.com/office/drawing/2014/main" val="1402382739"/>
                    </a:ext>
                  </a:extLst>
                </a:gridCol>
                <a:gridCol w="1452968">
                  <a:extLst>
                    <a:ext uri="{9D8B030D-6E8A-4147-A177-3AD203B41FA5}">
                      <a16:colId xmlns:a16="http://schemas.microsoft.com/office/drawing/2014/main" val="2938451381"/>
                    </a:ext>
                  </a:extLst>
                </a:gridCol>
                <a:gridCol w="1018575">
                  <a:extLst>
                    <a:ext uri="{9D8B030D-6E8A-4147-A177-3AD203B41FA5}">
                      <a16:colId xmlns:a16="http://schemas.microsoft.com/office/drawing/2014/main" val="4175812729"/>
                    </a:ext>
                  </a:extLst>
                </a:gridCol>
              </a:tblGrid>
              <a:tr h="190500">
                <a:tc>
                  <a:txBody>
                    <a:bodyPr/>
                    <a:lstStyle/>
                    <a:p>
                      <a:pPr algn="ctr" fontAlgn="t"/>
                      <a:r>
                        <a:rPr lang="en-US" sz="1400" b="1" u="none" strike="noStrike" dirty="0">
                          <a:effectLst/>
                        </a:rPr>
                        <a:t>Commune</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Neighborhood</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Bicycles in crashes</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1086236624"/>
                  </a:ext>
                </a:extLst>
              </a:tr>
              <a:tr h="190500">
                <a:tc>
                  <a:txBody>
                    <a:bodyPr/>
                    <a:lstStyle/>
                    <a:p>
                      <a:pPr algn="ctr" fontAlgn="b"/>
                      <a:r>
                        <a:rPr lang="en-US" sz="1400" u="none" strike="noStrike" dirty="0" err="1">
                          <a:effectLst/>
                        </a:rPr>
                        <a:t>Laureles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Los Conquistadores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19</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36328021"/>
                  </a:ext>
                </a:extLst>
              </a:tr>
              <a:tr h="190500">
                <a:tc rowSpan="4">
                  <a:txBody>
                    <a:bodyPr/>
                    <a:lstStyle/>
                    <a:p>
                      <a:pPr algn="ctr" fontAlgn="b"/>
                      <a:r>
                        <a:rPr lang="en-US" sz="1400" u="none" strike="noStrike" dirty="0">
                          <a:effectLst/>
                        </a:rPr>
                        <a:t>La Candelaria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San Benito</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75615508"/>
                  </a:ext>
                </a:extLst>
              </a:tr>
              <a:tr h="190500">
                <a:tc vMerge="1">
                  <a:txBody>
                    <a:bodyPr/>
                    <a:lstStyle/>
                    <a:p>
                      <a:pPr algn="ctr" fontAlgn="b"/>
                      <a:r>
                        <a:rPr lang="en-US" sz="1100" u="none" strike="noStrike" dirty="0">
                          <a:effectLst/>
                        </a:rPr>
                        <a:t>LA CANDELARIA</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Guayaquil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16</a:t>
                      </a:r>
                      <a:endParaRPr lang="en-US" sz="14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617657658"/>
                  </a:ext>
                </a:extLst>
              </a:tr>
              <a:tr h="190500">
                <a:tc vMerge="1">
                  <a:txBody>
                    <a:bodyPr/>
                    <a:lstStyle/>
                    <a:p>
                      <a:pPr algn="ctr" fontAlgn="b"/>
                      <a:r>
                        <a:rPr lang="en-US" sz="1100" u="none" strike="noStrike" dirty="0">
                          <a:effectLst/>
                        </a:rPr>
                        <a:t>LA CANDELARIA</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Corazón de Jesús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831268669"/>
                  </a:ext>
                </a:extLst>
              </a:tr>
              <a:tr h="190500">
                <a:tc vMerge="1">
                  <a:txBody>
                    <a:bodyPr/>
                    <a:lstStyle/>
                    <a:p>
                      <a:pPr algn="ctr" fontAlgn="b"/>
                      <a:r>
                        <a:rPr lang="en-US" sz="1100" u="none" strike="noStrike" dirty="0">
                          <a:effectLst/>
                        </a:rPr>
                        <a:t>LA CANDELARIA</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La Candelaria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85653060"/>
                  </a:ext>
                </a:extLst>
              </a:tr>
              <a:tr h="190500">
                <a:tc rowSpan="2">
                  <a:txBody>
                    <a:bodyPr/>
                    <a:lstStyle/>
                    <a:p>
                      <a:pPr algn="ctr" fontAlgn="b"/>
                      <a:r>
                        <a:rPr lang="en-US" sz="1400" u="none" strike="noStrike" dirty="0" err="1">
                          <a:effectLst/>
                        </a:rPr>
                        <a:t>Guayabal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Santa </a:t>
                      </a:r>
                      <a:r>
                        <a:rPr lang="en-US" sz="1400" u="none" strike="noStrike" dirty="0" err="1">
                          <a:effectLst/>
                        </a:rPr>
                        <a:t>Fé</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14</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33215202"/>
                  </a:ext>
                </a:extLst>
              </a:tr>
              <a:tr h="190500">
                <a:tc vMerge="1">
                  <a:txBody>
                    <a:bodyPr/>
                    <a:lstStyle/>
                    <a:p>
                      <a:pPr algn="ctr" fontAlgn="b"/>
                      <a:r>
                        <a:rPr lang="en-US" sz="1100" u="none" strike="noStrike" dirty="0">
                          <a:effectLst/>
                        </a:rPr>
                        <a:t>GUAYABAL</a:t>
                      </a:r>
                      <a:endParaRPr lang="en-US" sz="11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Campo Amor</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14</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346169543"/>
                  </a:ext>
                </a:extLst>
              </a:tr>
              <a:tr h="190500">
                <a:tc>
                  <a:txBody>
                    <a:bodyPr/>
                    <a:lstStyle/>
                    <a:p>
                      <a:pPr algn="ctr" fontAlgn="b"/>
                      <a:r>
                        <a:rPr lang="en-US" sz="1400" u="none" strike="noStrike" dirty="0">
                          <a:effectLst/>
                        </a:rPr>
                        <a:t>Castilla</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Caribe</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28970391"/>
                  </a:ext>
                </a:extLst>
              </a:tr>
              <a:tr h="190500">
                <a:tc>
                  <a:txBody>
                    <a:bodyPr/>
                    <a:lstStyle/>
                    <a:p>
                      <a:pPr algn="ctr" fontAlgn="b"/>
                      <a:r>
                        <a:rPr lang="en-US" sz="1400" u="none" strike="noStrike" dirty="0" err="1">
                          <a:effectLst/>
                        </a:rPr>
                        <a:t>Belén</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Belén</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80544465"/>
                  </a:ext>
                </a:extLst>
              </a:tr>
              <a:tr h="190500">
                <a:tc>
                  <a:txBody>
                    <a:bodyPr/>
                    <a:lstStyle/>
                    <a:p>
                      <a:pPr algn="ctr" fontAlgn="b"/>
                      <a:r>
                        <a:rPr lang="en-US" sz="1400" u="none" strike="noStrike" dirty="0" err="1">
                          <a:effectLst/>
                        </a:rPr>
                        <a:t>Guayabal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Cristo Rey</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452842706"/>
                  </a:ext>
                </a:extLst>
              </a:tr>
            </a:tbl>
          </a:graphicData>
        </a:graphic>
      </p:graphicFrame>
      <p:graphicFrame>
        <p:nvGraphicFramePr>
          <p:cNvPr id="9" name="Table 8">
            <a:extLst>
              <a:ext uri="{FF2B5EF4-FFF2-40B4-BE49-F238E27FC236}">
                <a16:creationId xmlns:a16="http://schemas.microsoft.com/office/drawing/2014/main" id="{D5822FDD-6E1F-B675-D9BE-787383661448}"/>
              </a:ext>
            </a:extLst>
          </p:cNvPr>
          <p:cNvGraphicFramePr>
            <a:graphicFrameLocks noGrp="1"/>
          </p:cNvGraphicFramePr>
          <p:nvPr>
            <p:extLst>
              <p:ext uri="{D42A27DB-BD31-4B8C-83A1-F6EECF244321}">
                <p14:modId xmlns:p14="http://schemas.microsoft.com/office/powerpoint/2010/main" val="2587151604"/>
              </p:ext>
            </p:extLst>
          </p:nvPr>
        </p:nvGraphicFramePr>
        <p:xfrm>
          <a:off x="4899986" y="3894804"/>
          <a:ext cx="3954469" cy="2665095"/>
        </p:xfrm>
        <a:graphic>
          <a:graphicData uri="http://schemas.openxmlformats.org/drawingml/2006/table">
            <a:tbl>
              <a:tblPr>
                <a:tableStyleId>{616DA210-FB5B-4158-B5E0-FEB733F419BA}</a:tableStyleId>
              </a:tblPr>
              <a:tblGrid>
                <a:gridCol w="1472585">
                  <a:extLst>
                    <a:ext uri="{9D8B030D-6E8A-4147-A177-3AD203B41FA5}">
                      <a16:colId xmlns:a16="http://schemas.microsoft.com/office/drawing/2014/main" val="3834092652"/>
                    </a:ext>
                  </a:extLst>
                </a:gridCol>
                <a:gridCol w="1125120">
                  <a:extLst>
                    <a:ext uri="{9D8B030D-6E8A-4147-A177-3AD203B41FA5}">
                      <a16:colId xmlns:a16="http://schemas.microsoft.com/office/drawing/2014/main" val="587333568"/>
                    </a:ext>
                  </a:extLst>
                </a:gridCol>
                <a:gridCol w="1356764">
                  <a:extLst>
                    <a:ext uri="{9D8B030D-6E8A-4147-A177-3AD203B41FA5}">
                      <a16:colId xmlns:a16="http://schemas.microsoft.com/office/drawing/2014/main" val="4106414866"/>
                    </a:ext>
                  </a:extLst>
                </a:gridCol>
              </a:tblGrid>
              <a:tr h="190500">
                <a:tc>
                  <a:txBody>
                    <a:bodyPr/>
                    <a:lstStyle/>
                    <a:p>
                      <a:pPr algn="ctr" fontAlgn="t"/>
                      <a:r>
                        <a:rPr lang="en-US" sz="1400" b="1" u="none" strike="noStrike" dirty="0">
                          <a:effectLst/>
                        </a:rPr>
                        <a:t>Neighborhood</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Bicycles in crashes</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Spatial Lag</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1721470582"/>
                  </a:ext>
                </a:extLst>
              </a:tr>
              <a:tr h="190500">
                <a:tc>
                  <a:txBody>
                    <a:bodyPr/>
                    <a:lstStyle/>
                    <a:p>
                      <a:pPr algn="ctr" fontAlgn="b"/>
                      <a:r>
                        <a:rPr lang="en-US" sz="1400" u="none" strike="noStrike" dirty="0">
                          <a:effectLst/>
                        </a:rPr>
                        <a:t>U.P.B.</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9.0</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60553851"/>
                  </a:ext>
                </a:extLst>
              </a:tr>
              <a:tr h="190500">
                <a:tc>
                  <a:txBody>
                    <a:bodyPr/>
                    <a:lstStyle/>
                    <a:p>
                      <a:pPr algn="ctr" fontAlgn="b"/>
                      <a:r>
                        <a:rPr lang="en-US" sz="1400" u="none" strike="noStrike" dirty="0">
                          <a:effectLst/>
                        </a:rPr>
                        <a:t>Los Mangos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8.5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529376679"/>
                  </a:ext>
                </a:extLst>
              </a:tr>
              <a:tr h="190500">
                <a:tc>
                  <a:txBody>
                    <a:bodyPr/>
                    <a:lstStyle/>
                    <a:p>
                      <a:pPr algn="ctr" fontAlgn="b"/>
                      <a:r>
                        <a:rPr lang="en-US" sz="1400" u="none" strike="noStrike">
                          <a:effectLst/>
                        </a:rPr>
                        <a:t>Santander</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2</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8.5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24102988"/>
                  </a:ext>
                </a:extLst>
              </a:tr>
              <a:tr h="190500">
                <a:tc>
                  <a:txBody>
                    <a:bodyPr/>
                    <a:lstStyle/>
                    <a:p>
                      <a:pPr algn="ctr" fontAlgn="b"/>
                      <a:r>
                        <a:rPr lang="en-US" sz="1400" u="none" strike="noStrike">
                          <a:effectLst/>
                        </a:rPr>
                        <a:t>Los Balsos No.1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8.0</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14164079"/>
                  </a:ext>
                </a:extLst>
              </a:tr>
              <a:tr h="190500">
                <a:tc>
                  <a:txBody>
                    <a:bodyPr/>
                    <a:lstStyle/>
                    <a:p>
                      <a:pPr algn="ctr" fontAlgn="b"/>
                      <a:r>
                        <a:rPr lang="en-US" sz="1400" u="none" strike="noStrike">
                          <a:effectLst/>
                        </a:rPr>
                        <a:t>Las Acacias</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3</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7.8</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92024559"/>
                  </a:ext>
                </a:extLst>
              </a:tr>
              <a:tr h="190500">
                <a:tc>
                  <a:txBody>
                    <a:bodyPr/>
                    <a:lstStyle/>
                    <a:p>
                      <a:pPr algn="ctr" fontAlgn="b"/>
                      <a:r>
                        <a:rPr lang="en-US" sz="1400" u="none" strike="noStrike">
                          <a:effectLst/>
                        </a:rPr>
                        <a:t>Alfonso López</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2</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7.5</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29803585"/>
                  </a:ext>
                </a:extLst>
              </a:tr>
              <a:tr h="190500">
                <a:tc>
                  <a:txBody>
                    <a:bodyPr/>
                    <a:lstStyle/>
                    <a:p>
                      <a:pPr algn="ctr" fontAlgn="b"/>
                      <a:r>
                        <a:rPr lang="en-US" sz="1400" u="none" strike="noStrike">
                          <a:effectLst/>
                        </a:rPr>
                        <a:t>El Danubio</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6</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7.3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106784613"/>
                  </a:ext>
                </a:extLst>
              </a:tr>
              <a:tr h="190500">
                <a:tc>
                  <a:txBody>
                    <a:bodyPr/>
                    <a:lstStyle/>
                    <a:p>
                      <a:pPr algn="ctr" fontAlgn="b"/>
                      <a:r>
                        <a:rPr lang="en-US" sz="1400" u="none" strike="noStrike">
                          <a:effectLst/>
                        </a:rPr>
                        <a:t>La Milagrosa</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7.3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3173441"/>
                  </a:ext>
                </a:extLst>
              </a:tr>
              <a:tr h="190500">
                <a:tc>
                  <a:txBody>
                    <a:bodyPr/>
                    <a:lstStyle/>
                    <a:p>
                      <a:pPr algn="ctr" fontAlgn="b"/>
                      <a:r>
                        <a:rPr lang="en-US" sz="1400" u="none" strike="noStrike">
                          <a:effectLst/>
                        </a:rPr>
                        <a:t>Parque Norte</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3</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7.3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445458607"/>
                  </a:ext>
                </a:extLst>
              </a:tr>
              <a:tr h="190500">
                <a:tc>
                  <a:txBody>
                    <a:bodyPr/>
                    <a:lstStyle/>
                    <a:p>
                      <a:pPr algn="ctr" fontAlgn="b"/>
                      <a:r>
                        <a:rPr lang="en-US" sz="1400" u="none" strike="noStrike">
                          <a:effectLst/>
                        </a:rPr>
                        <a:t>La Frontera</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a:effectLst/>
                        </a:rPr>
                        <a:t>1</a:t>
                      </a:r>
                      <a:endParaRPr lang="en-US" sz="14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u="none" strike="noStrike" dirty="0">
                          <a:effectLst/>
                        </a:rPr>
                        <a:t>7.3</a:t>
                      </a:r>
                      <a:endParaRPr lang="en-US" sz="14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244019282"/>
                  </a:ext>
                </a:extLst>
              </a:tr>
            </a:tbl>
          </a:graphicData>
        </a:graphic>
      </p:graphicFrame>
      <p:pic>
        <p:nvPicPr>
          <p:cNvPr id="4" name="Picture 6" descr="Clipart - Compass Arrow">
            <a:extLst>
              <a:ext uri="{FF2B5EF4-FFF2-40B4-BE49-F238E27FC236}">
                <a16:creationId xmlns:a16="http://schemas.microsoft.com/office/drawing/2014/main" id="{1730EDED-BA36-B39D-F70D-7CDF959F0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86" y="1216210"/>
            <a:ext cx="646758" cy="6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531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5D44C1ED-E9A9-20E8-F3CA-E09F78EF9466}"/>
              </a:ext>
            </a:extLst>
          </p:cNvPr>
          <p:cNvSpPr txBox="1">
            <a:spLocks/>
          </p:cNvSpPr>
          <p:nvPr/>
        </p:nvSpPr>
        <p:spPr>
          <a:xfrm>
            <a:off x="477376" y="239030"/>
            <a:ext cx="837708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Choropleths (4/4) – Crashes with motorcycles involved in Medellin</a:t>
            </a:r>
          </a:p>
        </p:txBody>
      </p:sp>
      <p:graphicFrame>
        <p:nvGraphicFramePr>
          <p:cNvPr id="8" name="Table 7">
            <a:extLst>
              <a:ext uri="{FF2B5EF4-FFF2-40B4-BE49-F238E27FC236}">
                <a16:creationId xmlns:a16="http://schemas.microsoft.com/office/drawing/2014/main" id="{E5679D72-91A5-3815-2D43-4B54EBBF891A}"/>
              </a:ext>
            </a:extLst>
          </p:cNvPr>
          <p:cNvGraphicFramePr>
            <a:graphicFrameLocks noGrp="1"/>
          </p:cNvGraphicFramePr>
          <p:nvPr>
            <p:extLst>
              <p:ext uri="{D42A27DB-BD31-4B8C-83A1-F6EECF244321}">
                <p14:modId xmlns:p14="http://schemas.microsoft.com/office/powerpoint/2010/main" val="3306548927"/>
              </p:ext>
            </p:extLst>
          </p:nvPr>
        </p:nvGraphicFramePr>
        <p:xfrm>
          <a:off x="4899987" y="1004099"/>
          <a:ext cx="3954469" cy="2665095"/>
        </p:xfrm>
        <a:graphic>
          <a:graphicData uri="http://schemas.openxmlformats.org/drawingml/2006/table">
            <a:tbl>
              <a:tblPr>
                <a:tableStyleId>{616DA210-FB5B-4158-B5E0-FEB733F419BA}</a:tableStyleId>
              </a:tblPr>
              <a:tblGrid>
                <a:gridCol w="1482926">
                  <a:extLst>
                    <a:ext uri="{9D8B030D-6E8A-4147-A177-3AD203B41FA5}">
                      <a16:colId xmlns:a16="http://schemas.microsoft.com/office/drawing/2014/main" val="1402382739"/>
                    </a:ext>
                  </a:extLst>
                </a:gridCol>
                <a:gridCol w="1452968">
                  <a:extLst>
                    <a:ext uri="{9D8B030D-6E8A-4147-A177-3AD203B41FA5}">
                      <a16:colId xmlns:a16="http://schemas.microsoft.com/office/drawing/2014/main" val="2938451381"/>
                    </a:ext>
                  </a:extLst>
                </a:gridCol>
                <a:gridCol w="1018575">
                  <a:extLst>
                    <a:ext uri="{9D8B030D-6E8A-4147-A177-3AD203B41FA5}">
                      <a16:colId xmlns:a16="http://schemas.microsoft.com/office/drawing/2014/main" val="4175812729"/>
                    </a:ext>
                  </a:extLst>
                </a:gridCol>
              </a:tblGrid>
              <a:tr h="190500">
                <a:tc>
                  <a:txBody>
                    <a:bodyPr/>
                    <a:lstStyle/>
                    <a:p>
                      <a:pPr algn="ctr" fontAlgn="t"/>
                      <a:r>
                        <a:rPr lang="en-US" sz="1400" b="1" u="none" strike="noStrike" dirty="0" err="1">
                          <a:effectLst/>
                        </a:rPr>
                        <a:t>Comuna</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Neighborhood</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Motorcycles in crashes</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1086236624"/>
                  </a:ext>
                </a:extLst>
              </a:tr>
              <a:tr h="190500">
                <a:tc>
                  <a:txBody>
                    <a:bodyPr/>
                    <a:lstStyle/>
                    <a:p>
                      <a:pPr algn="ctr" fontAlgn="b"/>
                      <a:r>
                        <a:rPr lang="en-US" sz="1400" b="0" i="0" u="none" strike="noStrike" dirty="0">
                          <a:solidFill>
                            <a:srgbClr val="000000"/>
                          </a:solidFill>
                          <a:effectLst/>
                          <a:latin typeface="Calibri" panose="020F0502020204030204" pitchFamily="34" charset="0"/>
                        </a:rPr>
                        <a:t>La Candelaria</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Perpetuo Socorro</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481</a:t>
                      </a:r>
                    </a:p>
                  </a:txBody>
                  <a:tcPr marL="9525" marR="9525" marT="9525" marB="0" anchor="ctr"/>
                </a:tc>
                <a:extLst>
                  <a:ext uri="{0D108BD9-81ED-4DB2-BD59-A6C34878D82A}">
                    <a16:rowId xmlns:a16="http://schemas.microsoft.com/office/drawing/2014/main" val="2136328021"/>
                  </a:ext>
                </a:extLst>
              </a:tr>
              <a:tr h="190500">
                <a:tc>
                  <a:txBody>
                    <a:bodyPr/>
                    <a:lstStyle/>
                    <a:p>
                      <a:pPr algn="ctr" fontAlgn="b"/>
                      <a:r>
                        <a:rPr lang="en-US" sz="1400" b="0" i="0" u="none" strike="noStrike" dirty="0" err="1">
                          <a:solidFill>
                            <a:srgbClr val="000000"/>
                          </a:solidFill>
                          <a:effectLst/>
                          <a:latin typeface="Calibri" panose="020F0502020204030204" pitchFamily="34" charset="0"/>
                        </a:rPr>
                        <a:t>Guayabal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Campo Amor</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457</a:t>
                      </a:r>
                    </a:p>
                  </a:txBody>
                  <a:tcPr marL="9525" marR="9525" marT="9525" marB="0" anchor="ctr"/>
                </a:tc>
                <a:extLst>
                  <a:ext uri="{0D108BD9-81ED-4DB2-BD59-A6C34878D82A}">
                    <a16:rowId xmlns:a16="http://schemas.microsoft.com/office/drawing/2014/main" val="3875615508"/>
                  </a:ext>
                </a:extLst>
              </a:tr>
              <a:tr h="190500">
                <a:tc rowSpan="2">
                  <a:txBody>
                    <a:bodyPr/>
                    <a:lstStyle/>
                    <a:p>
                      <a:pPr algn="ctr" fontAlgn="b"/>
                      <a:r>
                        <a:rPr lang="en-US" sz="1400" b="0" i="0" u="none" strike="noStrike" dirty="0">
                          <a:solidFill>
                            <a:srgbClr val="000000"/>
                          </a:solidFill>
                          <a:effectLst/>
                          <a:latin typeface="Calibri" panose="020F0502020204030204" pitchFamily="34" charset="0"/>
                        </a:rPr>
                        <a:t>Castilla</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Castilla</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448</a:t>
                      </a:r>
                    </a:p>
                  </a:txBody>
                  <a:tcPr marL="9525" marR="9525" marT="9525" marB="0" anchor="ctr"/>
                </a:tc>
                <a:extLst>
                  <a:ext uri="{0D108BD9-81ED-4DB2-BD59-A6C34878D82A}">
                    <a16:rowId xmlns:a16="http://schemas.microsoft.com/office/drawing/2014/main" val="617657658"/>
                  </a:ext>
                </a:extLst>
              </a:tr>
              <a:tr h="190500">
                <a:tc vMerge="1">
                  <a:txBody>
                    <a:bodyPr/>
                    <a:lstStyle/>
                    <a:p>
                      <a:pPr algn="l" fontAlgn="b"/>
                      <a:r>
                        <a:rPr lang="en-US" sz="1400" b="0" i="0" u="none" strike="noStrike" dirty="0">
                          <a:solidFill>
                            <a:srgbClr val="000000"/>
                          </a:solidFill>
                          <a:effectLst/>
                          <a:latin typeface="Calibri" panose="020F0502020204030204" pitchFamily="34" charset="0"/>
                        </a:rPr>
                        <a:t>CASTILLA</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Caribe</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412</a:t>
                      </a:r>
                    </a:p>
                  </a:txBody>
                  <a:tcPr marL="9525" marR="9525" marT="9525" marB="0" anchor="ctr"/>
                </a:tc>
                <a:extLst>
                  <a:ext uri="{0D108BD9-81ED-4DB2-BD59-A6C34878D82A}">
                    <a16:rowId xmlns:a16="http://schemas.microsoft.com/office/drawing/2014/main" val="3831268669"/>
                  </a:ext>
                </a:extLst>
              </a:tr>
              <a:tr h="190500">
                <a:tc>
                  <a:txBody>
                    <a:bodyPr/>
                    <a:lstStyle/>
                    <a:p>
                      <a:pPr algn="ctr" fontAlgn="b"/>
                      <a:r>
                        <a:rPr lang="en-US" sz="1400" b="0" i="0" u="none" strike="noStrike" dirty="0" err="1">
                          <a:solidFill>
                            <a:srgbClr val="000000"/>
                          </a:solidFill>
                          <a:effectLst/>
                          <a:latin typeface="Calibri" panose="020F0502020204030204" pitchFamily="34" charset="0"/>
                        </a:rPr>
                        <a:t>Guayabal</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Santa Fé</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346</a:t>
                      </a:r>
                    </a:p>
                  </a:txBody>
                  <a:tcPr marL="9525" marR="9525" marT="9525" marB="0" anchor="ctr"/>
                </a:tc>
                <a:extLst>
                  <a:ext uri="{0D108BD9-81ED-4DB2-BD59-A6C34878D82A}">
                    <a16:rowId xmlns:a16="http://schemas.microsoft.com/office/drawing/2014/main" val="3085653060"/>
                  </a:ext>
                </a:extLst>
              </a:tr>
              <a:tr h="190500">
                <a:tc rowSpan="2">
                  <a:txBody>
                    <a:bodyPr/>
                    <a:lstStyle/>
                    <a:p>
                      <a:pPr algn="ctr" fontAlgn="b"/>
                      <a:r>
                        <a:rPr lang="en-US" sz="1400" b="0" i="0" u="none" strike="noStrike" dirty="0">
                          <a:solidFill>
                            <a:srgbClr val="000000"/>
                          </a:solidFill>
                          <a:effectLst/>
                          <a:latin typeface="Calibri" panose="020F0502020204030204" pitchFamily="34" charset="0"/>
                        </a:rPr>
                        <a:t>La Candelaria</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San Benito</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316</a:t>
                      </a:r>
                    </a:p>
                  </a:txBody>
                  <a:tcPr marL="9525" marR="9525" marT="9525" marB="0" anchor="ctr"/>
                </a:tc>
                <a:extLst>
                  <a:ext uri="{0D108BD9-81ED-4DB2-BD59-A6C34878D82A}">
                    <a16:rowId xmlns:a16="http://schemas.microsoft.com/office/drawing/2014/main" val="3033215202"/>
                  </a:ext>
                </a:extLst>
              </a:tr>
              <a:tr h="190500">
                <a:tc vMerge="1">
                  <a:txBody>
                    <a:bodyPr/>
                    <a:lstStyle/>
                    <a:p>
                      <a:pPr algn="l" fontAlgn="b"/>
                      <a:r>
                        <a:rPr lang="en-US" sz="1400" b="0" i="0" u="none" strike="noStrike" dirty="0">
                          <a:solidFill>
                            <a:srgbClr val="000000"/>
                          </a:solidFill>
                          <a:effectLst/>
                          <a:latin typeface="Calibri" panose="020F0502020204030204" pitchFamily="34" charset="0"/>
                        </a:rPr>
                        <a:t>LA CANDELARIA</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La Candelaria</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311</a:t>
                      </a:r>
                    </a:p>
                  </a:txBody>
                  <a:tcPr marL="9525" marR="9525" marT="9525" marB="0" anchor="ctr"/>
                </a:tc>
                <a:extLst>
                  <a:ext uri="{0D108BD9-81ED-4DB2-BD59-A6C34878D82A}">
                    <a16:rowId xmlns:a16="http://schemas.microsoft.com/office/drawing/2014/main" val="3346169543"/>
                  </a:ext>
                </a:extLst>
              </a:tr>
              <a:tr h="190500">
                <a:tc rowSpan="3">
                  <a:txBody>
                    <a:bodyPr/>
                    <a:lstStyle/>
                    <a:p>
                      <a:pPr algn="ctr" fontAlgn="b"/>
                      <a:r>
                        <a:rPr lang="en-US" sz="1400" b="0" i="0" u="none" strike="noStrike" dirty="0" err="1">
                          <a:solidFill>
                            <a:srgbClr val="000000"/>
                          </a:solidFill>
                          <a:effectLst/>
                          <a:latin typeface="Calibri" panose="020F0502020204030204" pitchFamily="34" charset="0"/>
                        </a:rPr>
                        <a:t>Laureles</a:t>
                      </a:r>
                      <a:endParaRPr lang="en-US" sz="1400" b="0"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Los Conquistadores</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302</a:t>
                      </a:r>
                    </a:p>
                  </a:txBody>
                  <a:tcPr marL="9525" marR="9525" marT="9525" marB="0" anchor="ctr"/>
                </a:tc>
                <a:extLst>
                  <a:ext uri="{0D108BD9-81ED-4DB2-BD59-A6C34878D82A}">
                    <a16:rowId xmlns:a16="http://schemas.microsoft.com/office/drawing/2014/main" val="128970391"/>
                  </a:ext>
                </a:extLst>
              </a:tr>
              <a:tr h="190500">
                <a:tc vMerge="1">
                  <a:txBody>
                    <a:bodyPr/>
                    <a:lstStyle/>
                    <a:p>
                      <a:pPr algn="l" fontAlgn="b"/>
                      <a:r>
                        <a:rPr lang="en-US" sz="1400" b="0" i="0" u="none" strike="noStrike" dirty="0">
                          <a:solidFill>
                            <a:srgbClr val="000000"/>
                          </a:solidFill>
                          <a:effectLst/>
                          <a:latin typeface="Calibri" panose="020F0502020204030204" pitchFamily="34" charset="0"/>
                        </a:rPr>
                        <a:t>LAURELES</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Los Colores</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293</a:t>
                      </a:r>
                    </a:p>
                  </a:txBody>
                  <a:tcPr marL="9525" marR="9525" marT="9525" marB="0" anchor="ctr"/>
                </a:tc>
                <a:extLst>
                  <a:ext uri="{0D108BD9-81ED-4DB2-BD59-A6C34878D82A}">
                    <a16:rowId xmlns:a16="http://schemas.microsoft.com/office/drawing/2014/main" val="180544465"/>
                  </a:ext>
                </a:extLst>
              </a:tr>
              <a:tr h="190500">
                <a:tc vMerge="1">
                  <a:txBody>
                    <a:bodyPr/>
                    <a:lstStyle/>
                    <a:p>
                      <a:pPr algn="l" fontAlgn="b"/>
                      <a:r>
                        <a:rPr lang="en-US" sz="1400" b="0" i="0" u="none" strike="noStrike" dirty="0">
                          <a:solidFill>
                            <a:srgbClr val="000000"/>
                          </a:solidFill>
                          <a:effectLst/>
                          <a:latin typeface="Calibri" panose="020F0502020204030204" pitchFamily="34" charset="0"/>
                        </a:rPr>
                        <a:t>LAURELES</a:t>
                      </a:r>
                    </a:p>
                  </a:txBody>
                  <a:tcPr marL="9525" marR="9525" marT="9525" marB="0" anchor="b"/>
                </a:tc>
                <a:tc>
                  <a:txBody>
                    <a:bodyPr/>
                    <a:lstStyle/>
                    <a:p>
                      <a:pPr algn="ctr" fontAlgn="b"/>
                      <a:r>
                        <a:rPr lang="en-US" sz="1400" b="0" i="0" u="none" strike="noStrike">
                          <a:solidFill>
                            <a:srgbClr val="000000"/>
                          </a:solidFill>
                          <a:effectLst/>
                          <a:latin typeface="Calibri" panose="020F0502020204030204" pitchFamily="34" charset="0"/>
                        </a:rPr>
                        <a:t>Carlos E. Restrepo</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289</a:t>
                      </a:r>
                    </a:p>
                  </a:txBody>
                  <a:tcPr marL="9525" marR="9525" marT="9525" marB="0" anchor="ctr"/>
                </a:tc>
                <a:extLst>
                  <a:ext uri="{0D108BD9-81ED-4DB2-BD59-A6C34878D82A}">
                    <a16:rowId xmlns:a16="http://schemas.microsoft.com/office/drawing/2014/main" val="3452842706"/>
                  </a:ext>
                </a:extLst>
              </a:tr>
            </a:tbl>
          </a:graphicData>
        </a:graphic>
      </p:graphicFrame>
      <p:graphicFrame>
        <p:nvGraphicFramePr>
          <p:cNvPr id="9" name="Table 8">
            <a:extLst>
              <a:ext uri="{FF2B5EF4-FFF2-40B4-BE49-F238E27FC236}">
                <a16:creationId xmlns:a16="http://schemas.microsoft.com/office/drawing/2014/main" id="{D5822FDD-6E1F-B675-D9BE-787383661448}"/>
              </a:ext>
            </a:extLst>
          </p:cNvPr>
          <p:cNvGraphicFramePr>
            <a:graphicFrameLocks noGrp="1"/>
          </p:cNvGraphicFramePr>
          <p:nvPr>
            <p:extLst>
              <p:ext uri="{D42A27DB-BD31-4B8C-83A1-F6EECF244321}">
                <p14:modId xmlns:p14="http://schemas.microsoft.com/office/powerpoint/2010/main" val="3825135118"/>
              </p:ext>
            </p:extLst>
          </p:nvPr>
        </p:nvGraphicFramePr>
        <p:xfrm>
          <a:off x="4899986" y="3894804"/>
          <a:ext cx="3954469" cy="2878455"/>
        </p:xfrm>
        <a:graphic>
          <a:graphicData uri="http://schemas.openxmlformats.org/drawingml/2006/table">
            <a:tbl>
              <a:tblPr>
                <a:tableStyleId>{616DA210-FB5B-4158-B5E0-FEB733F419BA}</a:tableStyleId>
              </a:tblPr>
              <a:tblGrid>
                <a:gridCol w="1472585">
                  <a:extLst>
                    <a:ext uri="{9D8B030D-6E8A-4147-A177-3AD203B41FA5}">
                      <a16:colId xmlns:a16="http://schemas.microsoft.com/office/drawing/2014/main" val="3834092652"/>
                    </a:ext>
                  </a:extLst>
                </a:gridCol>
                <a:gridCol w="1125120">
                  <a:extLst>
                    <a:ext uri="{9D8B030D-6E8A-4147-A177-3AD203B41FA5}">
                      <a16:colId xmlns:a16="http://schemas.microsoft.com/office/drawing/2014/main" val="587333568"/>
                    </a:ext>
                  </a:extLst>
                </a:gridCol>
                <a:gridCol w="1356764">
                  <a:extLst>
                    <a:ext uri="{9D8B030D-6E8A-4147-A177-3AD203B41FA5}">
                      <a16:colId xmlns:a16="http://schemas.microsoft.com/office/drawing/2014/main" val="4106414866"/>
                    </a:ext>
                  </a:extLst>
                </a:gridCol>
              </a:tblGrid>
              <a:tr h="190500">
                <a:tc>
                  <a:txBody>
                    <a:bodyPr/>
                    <a:lstStyle/>
                    <a:p>
                      <a:pPr algn="ctr" fontAlgn="t"/>
                      <a:r>
                        <a:rPr lang="en-US" sz="1400" b="1" u="none" strike="noStrike" dirty="0">
                          <a:effectLst/>
                        </a:rPr>
                        <a:t>Neighborhood</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Motorcycles in crashes</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tc>
                  <a:txBody>
                    <a:bodyPr/>
                    <a:lstStyle/>
                    <a:p>
                      <a:pPr algn="ctr" fontAlgn="t"/>
                      <a:r>
                        <a:rPr lang="en-US" sz="1400" b="1" u="none" strike="noStrike" dirty="0">
                          <a:effectLst/>
                        </a:rPr>
                        <a:t>Spatial Lag</a:t>
                      </a:r>
                      <a:endParaRPr lang="en-US" sz="1400" b="1" i="0" u="none" strike="noStrike" dirty="0">
                        <a:solidFill>
                          <a:srgbClr val="000000"/>
                        </a:solidFill>
                        <a:effectLst/>
                        <a:latin typeface="Calibri" panose="020F0502020204030204" pitchFamily="34" charset="0"/>
                      </a:endParaRPr>
                    </a:p>
                  </a:txBody>
                  <a:tcPr marL="9525" marR="9525" marT="9525" marB="0" anchor="ctr">
                    <a:solidFill>
                      <a:schemeClr val="accent1">
                        <a:lumMod val="40000"/>
                        <a:lumOff val="60000"/>
                      </a:schemeClr>
                    </a:solidFill>
                  </a:tcPr>
                </a:tc>
                <a:extLst>
                  <a:ext uri="{0D108BD9-81ED-4DB2-BD59-A6C34878D82A}">
                    <a16:rowId xmlns:a16="http://schemas.microsoft.com/office/drawing/2014/main" val="1721470582"/>
                  </a:ext>
                </a:extLst>
              </a:tr>
              <a:tr h="190500">
                <a:tc>
                  <a:txBody>
                    <a:bodyPr/>
                    <a:lstStyle/>
                    <a:p>
                      <a:pPr algn="ctr" fontAlgn="b"/>
                      <a:r>
                        <a:rPr lang="en-US" sz="1400" b="0" i="0" u="none" strike="noStrike" dirty="0">
                          <a:solidFill>
                            <a:srgbClr val="000000"/>
                          </a:solidFill>
                          <a:effectLst/>
                          <a:latin typeface="Calibri" panose="020F0502020204030204" pitchFamily="34" charset="0"/>
                        </a:rPr>
                        <a:t>San Diego</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151</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272</a:t>
                      </a:r>
                    </a:p>
                  </a:txBody>
                  <a:tcPr marL="9525" marR="9525" marT="9525" marB="0" anchor="ctr"/>
                </a:tc>
                <a:extLst>
                  <a:ext uri="{0D108BD9-81ED-4DB2-BD59-A6C34878D82A}">
                    <a16:rowId xmlns:a16="http://schemas.microsoft.com/office/drawing/2014/main" val="1460553851"/>
                  </a:ext>
                </a:extLst>
              </a:tr>
              <a:tr h="190500">
                <a:tc>
                  <a:txBody>
                    <a:bodyPr/>
                    <a:lstStyle/>
                    <a:p>
                      <a:pPr algn="ctr" fontAlgn="b"/>
                      <a:r>
                        <a:rPr lang="en-US" sz="1400" b="0" i="0" u="none" strike="noStrike" dirty="0">
                          <a:solidFill>
                            <a:srgbClr val="000000"/>
                          </a:solidFill>
                          <a:effectLst/>
                          <a:latin typeface="Calibri" panose="020F0502020204030204" pitchFamily="34" charset="0"/>
                        </a:rPr>
                        <a:t>Alfonso López</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138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261</a:t>
                      </a:r>
                    </a:p>
                  </a:txBody>
                  <a:tcPr marL="9525" marR="9525" marT="9525" marB="0" anchor="ctr"/>
                </a:tc>
                <a:extLst>
                  <a:ext uri="{0D108BD9-81ED-4DB2-BD59-A6C34878D82A}">
                    <a16:rowId xmlns:a16="http://schemas.microsoft.com/office/drawing/2014/main" val="1529376679"/>
                  </a:ext>
                </a:extLst>
              </a:tr>
              <a:tr h="190500">
                <a:tc>
                  <a:txBody>
                    <a:bodyPr/>
                    <a:lstStyle/>
                    <a:p>
                      <a:pPr algn="ctr" fontAlgn="b"/>
                      <a:r>
                        <a:rPr lang="en-US" sz="1400" b="0" i="0" u="none" strike="noStrike">
                          <a:solidFill>
                            <a:srgbClr val="000000"/>
                          </a:solidFill>
                          <a:effectLst/>
                          <a:latin typeface="Calibri" panose="020F0502020204030204" pitchFamily="34" charset="0"/>
                        </a:rPr>
                        <a:t>U.P.B.</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19</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259</a:t>
                      </a:r>
                    </a:p>
                  </a:txBody>
                  <a:tcPr marL="9525" marR="9525" marT="9525" marB="0" anchor="ctr"/>
                </a:tc>
                <a:extLst>
                  <a:ext uri="{0D108BD9-81ED-4DB2-BD59-A6C34878D82A}">
                    <a16:rowId xmlns:a16="http://schemas.microsoft.com/office/drawing/2014/main" val="3024102988"/>
                  </a:ext>
                </a:extLst>
              </a:tr>
              <a:tr h="190500">
                <a:tc>
                  <a:txBody>
                    <a:bodyPr/>
                    <a:lstStyle/>
                    <a:p>
                      <a:pPr algn="ctr" fontAlgn="b"/>
                      <a:r>
                        <a:rPr lang="en-US" sz="1400" b="0" i="0" u="none" strike="noStrike">
                          <a:solidFill>
                            <a:srgbClr val="000000"/>
                          </a:solidFill>
                          <a:effectLst/>
                          <a:latin typeface="Calibri" panose="020F0502020204030204" pitchFamily="34" charset="0"/>
                        </a:rPr>
                        <a:t>Cataluña</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34</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241.5</a:t>
                      </a:r>
                    </a:p>
                  </a:txBody>
                  <a:tcPr marL="9525" marR="9525" marT="9525" marB="0" anchor="ctr"/>
                </a:tc>
                <a:extLst>
                  <a:ext uri="{0D108BD9-81ED-4DB2-BD59-A6C34878D82A}">
                    <a16:rowId xmlns:a16="http://schemas.microsoft.com/office/drawing/2014/main" val="114164079"/>
                  </a:ext>
                </a:extLst>
              </a:tr>
              <a:tr h="190500">
                <a:tc>
                  <a:txBody>
                    <a:bodyPr/>
                    <a:lstStyle/>
                    <a:p>
                      <a:pPr algn="ctr" fontAlgn="b"/>
                      <a:r>
                        <a:rPr lang="en-US" sz="1400" b="0" i="0" u="none" strike="noStrike">
                          <a:solidFill>
                            <a:srgbClr val="000000"/>
                          </a:solidFill>
                          <a:effectLst/>
                          <a:latin typeface="Calibri" panose="020F0502020204030204" pitchFamily="34" charset="0"/>
                        </a:rPr>
                        <a:t>U.D. Atanasio Girardot</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38</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232</a:t>
                      </a:r>
                    </a:p>
                  </a:txBody>
                  <a:tcPr marL="9525" marR="9525" marT="9525" marB="0" anchor="ctr"/>
                </a:tc>
                <a:extLst>
                  <a:ext uri="{0D108BD9-81ED-4DB2-BD59-A6C34878D82A}">
                    <a16:rowId xmlns:a16="http://schemas.microsoft.com/office/drawing/2014/main" val="1492024559"/>
                  </a:ext>
                </a:extLst>
              </a:tr>
              <a:tr h="190500">
                <a:tc>
                  <a:txBody>
                    <a:bodyPr/>
                    <a:lstStyle/>
                    <a:p>
                      <a:pPr algn="ctr" fontAlgn="b"/>
                      <a:r>
                        <a:rPr lang="en-US" sz="1400" b="0" i="0" u="none" strike="noStrike">
                          <a:solidFill>
                            <a:srgbClr val="000000"/>
                          </a:solidFill>
                          <a:effectLst/>
                          <a:latin typeface="Calibri" panose="020F0502020204030204" pitchFamily="34" charset="0"/>
                        </a:rPr>
                        <a:t>El Compromiso</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232</a:t>
                      </a:r>
                    </a:p>
                  </a:txBody>
                  <a:tcPr marL="9525" marR="9525" marT="9525" marB="0" anchor="ctr"/>
                </a:tc>
                <a:extLst>
                  <a:ext uri="{0D108BD9-81ED-4DB2-BD59-A6C34878D82A}">
                    <a16:rowId xmlns:a16="http://schemas.microsoft.com/office/drawing/2014/main" val="1929803585"/>
                  </a:ext>
                </a:extLst>
              </a:tr>
              <a:tr h="190500">
                <a:tc>
                  <a:txBody>
                    <a:bodyPr/>
                    <a:lstStyle/>
                    <a:p>
                      <a:pPr algn="ctr" fontAlgn="b"/>
                      <a:r>
                        <a:rPr lang="en-US" sz="1400" b="0" i="0" u="none" strike="noStrike">
                          <a:solidFill>
                            <a:srgbClr val="000000"/>
                          </a:solidFill>
                          <a:effectLst/>
                          <a:latin typeface="Calibri" panose="020F0502020204030204" pitchFamily="34" charset="0"/>
                        </a:rPr>
                        <a:t>Santander</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53</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217</a:t>
                      </a:r>
                    </a:p>
                  </a:txBody>
                  <a:tcPr marL="9525" marR="9525" marT="9525" marB="0" anchor="ctr"/>
                </a:tc>
                <a:extLst>
                  <a:ext uri="{0D108BD9-81ED-4DB2-BD59-A6C34878D82A}">
                    <a16:rowId xmlns:a16="http://schemas.microsoft.com/office/drawing/2014/main" val="4106784613"/>
                  </a:ext>
                </a:extLst>
              </a:tr>
              <a:tr h="190500">
                <a:tc>
                  <a:txBody>
                    <a:bodyPr/>
                    <a:lstStyle/>
                    <a:p>
                      <a:pPr algn="ctr" fontAlgn="b"/>
                      <a:r>
                        <a:rPr lang="en-US" sz="1400" b="0" i="0" u="none" strike="noStrike">
                          <a:solidFill>
                            <a:srgbClr val="000000"/>
                          </a:solidFill>
                          <a:effectLst/>
                          <a:latin typeface="Calibri" panose="020F0502020204030204" pitchFamily="34" charset="0"/>
                        </a:rPr>
                        <a:t>Mirador del Doce</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7</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209.5</a:t>
                      </a:r>
                    </a:p>
                  </a:txBody>
                  <a:tcPr marL="9525" marR="9525" marT="9525" marB="0" anchor="ctr"/>
                </a:tc>
                <a:extLst>
                  <a:ext uri="{0D108BD9-81ED-4DB2-BD59-A6C34878D82A}">
                    <a16:rowId xmlns:a16="http://schemas.microsoft.com/office/drawing/2014/main" val="2283173441"/>
                  </a:ext>
                </a:extLst>
              </a:tr>
              <a:tr h="190500">
                <a:tc>
                  <a:txBody>
                    <a:bodyPr/>
                    <a:lstStyle/>
                    <a:p>
                      <a:pPr algn="ctr" fontAlgn="b"/>
                      <a:r>
                        <a:rPr lang="en-US" sz="1400" b="0" i="0" u="none" strike="noStrike">
                          <a:solidFill>
                            <a:srgbClr val="000000"/>
                          </a:solidFill>
                          <a:effectLst/>
                          <a:latin typeface="Calibri" panose="020F0502020204030204" pitchFamily="34" charset="0"/>
                        </a:rPr>
                        <a:t>Parque Norte</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69</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198.6667</a:t>
                      </a:r>
                    </a:p>
                  </a:txBody>
                  <a:tcPr marL="9525" marR="9525" marT="9525" marB="0" anchor="ctr"/>
                </a:tc>
                <a:extLst>
                  <a:ext uri="{0D108BD9-81ED-4DB2-BD59-A6C34878D82A}">
                    <a16:rowId xmlns:a16="http://schemas.microsoft.com/office/drawing/2014/main" val="1445458607"/>
                  </a:ext>
                </a:extLst>
              </a:tr>
              <a:tr h="190500">
                <a:tc>
                  <a:txBody>
                    <a:bodyPr/>
                    <a:lstStyle/>
                    <a:p>
                      <a:pPr algn="ctr" fontAlgn="b"/>
                      <a:r>
                        <a:rPr lang="en-US" sz="1400" b="0" i="0" u="none" strike="noStrike" dirty="0">
                          <a:solidFill>
                            <a:srgbClr val="000000"/>
                          </a:solidFill>
                          <a:effectLst/>
                          <a:latin typeface="Calibri" panose="020F0502020204030204" pitchFamily="34" charset="0"/>
                        </a:rPr>
                        <a:t>Las Acacias</a:t>
                      </a:r>
                    </a:p>
                  </a:txBody>
                  <a:tcPr marL="9525" marR="9525" marT="9525" marB="0" anchor="ctr"/>
                </a:tc>
                <a:tc>
                  <a:txBody>
                    <a:bodyPr/>
                    <a:lstStyle/>
                    <a:p>
                      <a:pPr algn="ctr" fontAlgn="b"/>
                      <a:r>
                        <a:rPr lang="en-US" sz="1400" b="0" i="0" u="none" strike="noStrike">
                          <a:solidFill>
                            <a:srgbClr val="000000"/>
                          </a:solidFill>
                          <a:effectLst/>
                          <a:latin typeface="Calibri" panose="020F0502020204030204" pitchFamily="34" charset="0"/>
                        </a:rPr>
                        <a:t>139</a:t>
                      </a:r>
                    </a:p>
                  </a:txBody>
                  <a:tcPr marL="9525" marR="9525" marT="9525" marB="0" anchor="ctr"/>
                </a:tc>
                <a:tc>
                  <a:txBody>
                    <a:bodyPr/>
                    <a:lstStyle/>
                    <a:p>
                      <a:pPr algn="ctr" fontAlgn="b"/>
                      <a:r>
                        <a:rPr lang="en-US" sz="1400" b="0" i="0" u="none" strike="noStrike" dirty="0">
                          <a:solidFill>
                            <a:srgbClr val="000000"/>
                          </a:solidFill>
                          <a:effectLst/>
                          <a:latin typeface="Calibri" panose="020F0502020204030204" pitchFamily="34" charset="0"/>
                        </a:rPr>
                        <a:t>194.5</a:t>
                      </a:r>
                    </a:p>
                  </a:txBody>
                  <a:tcPr marL="9525" marR="9525" marT="9525" marB="0" anchor="ctr"/>
                </a:tc>
                <a:extLst>
                  <a:ext uri="{0D108BD9-81ED-4DB2-BD59-A6C34878D82A}">
                    <a16:rowId xmlns:a16="http://schemas.microsoft.com/office/drawing/2014/main" val="4244019282"/>
                  </a:ext>
                </a:extLst>
              </a:tr>
            </a:tbl>
          </a:graphicData>
        </a:graphic>
      </p:graphicFrame>
      <p:pic>
        <p:nvPicPr>
          <p:cNvPr id="3" name="Picture 2">
            <a:extLst>
              <a:ext uri="{FF2B5EF4-FFF2-40B4-BE49-F238E27FC236}">
                <a16:creationId xmlns:a16="http://schemas.microsoft.com/office/drawing/2014/main" id="{3B430261-3F24-B61F-553F-7C3391226EF2}"/>
              </a:ext>
            </a:extLst>
          </p:cNvPr>
          <p:cNvPicPr>
            <a:picLocks noChangeAspect="1"/>
          </p:cNvPicPr>
          <p:nvPr/>
        </p:nvPicPr>
        <p:blipFill rotWithShape="1">
          <a:blip r:embed="rId3"/>
          <a:srcRect l="23157" t="8623" r="20015" b="10417"/>
          <a:stretch/>
        </p:blipFill>
        <p:spPr>
          <a:xfrm>
            <a:off x="0" y="912402"/>
            <a:ext cx="4871544" cy="5513583"/>
          </a:xfrm>
          <a:prstGeom prst="rect">
            <a:avLst/>
          </a:prstGeom>
        </p:spPr>
      </p:pic>
      <p:pic>
        <p:nvPicPr>
          <p:cNvPr id="2" name="Picture 6" descr="Clipart - Compass Arrow">
            <a:extLst>
              <a:ext uri="{FF2B5EF4-FFF2-40B4-BE49-F238E27FC236}">
                <a16:creationId xmlns:a16="http://schemas.microsoft.com/office/drawing/2014/main" id="{E73E9BB3-5B0E-87D7-30B5-B57BC15921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386" y="1216210"/>
            <a:ext cx="646758" cy="6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634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5D44C1ED-E9A9-20E8-F3CA-E09F78EF9466}"/>
              </a:ext>
            </a:extLst>
          </p:cNvPr>
          <p:cNvSpPr txBox="1">
            <a:spLocks/>
          </p:cNvSpPr>
          <p:nvPr/>
        </p:nvSpPr>
        <p:spPr>
          <a:xfrm>
            <a:off x="477376" y="239030"/>
            <a:ext cx="837708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K-Means clustering and Regionalization</a:t>
            </a:r>
          </a:p>
        </p:txBody>
      </p:sp>
      <p:pic>
        <p:nvPicPr>
          <p:cNvPr id="4" name="Picture 3">
            <a:extLst>
              <a:ext uri="{FF2B5EF4-FFF2-40B4-BE49-F238E27FC236}">
                <a16:creationId xmlns:a16="http://schemas.microsoft.com/office/drawing/2014/main" id="{F84210C1-FB7C-2135-1E36-BC057CDBE649}"/>
              </a:ext>
            </a:extLst>
          </p:cNvPr>
          <p:cNvPicPr>
            <a:picLocks noChangeAspect="1"/>
          </p:cNvPicPr>
          <p:nvPr/>
        </p:nvPicPr>
        <p:blipFill rotWithShape="1">
          <a:blip r:embed="rId3"/>
          <a:srcRect l="16121" t="6501" r="13535" b="9795"/>
          <a:stretch/>
        </p:blipFill>
        <p:spPr>
          <a:xfrm>
            <a:off x="157656" y="1099791"/>
            <a:ext cx="4288221" cy="3826935"/>
          </a:xfrm>
          <a:prstGeom prst="rect">
            <a:avLst/>
          </a:prstGeom>
        </p:spPr>
      </p:pic>
      <p:pic>
        <p:nvPicPr>
          <p:cNvPr id="6" name="Picture 5">
            <a:extLst>
              <a:ext uri="{FF2B5EF4-FFF2-40B4-BE49-F238E27FC236}">
                <a16:creationId xmlns:a16="http://schemas.microsoft.com/office/drawing/2014/main" id="{0EB19772-7647-9593-8031-8000D312108F}"/>
              </a:ext>
            </a:extLst>
          </p:cNvPr>
          <p:cNvPicPr>
            <a:picLocks noChangeAspect="1"/>
          </p:cNvPicPr>
          <p:nvPr/>
        </p:nvPicPr>
        <p:blipFill rotWithShape="1">
          <a:blip r:embed="rId4"/>
          <a:srcRect l="28276" t="6432" r="24655" b="12307"/>
          <a:stretch/>
        </p:blipFill>
        <p:spPr>
          <a:xfrm>
            <a:off x="4855781" y="1040524"/>
            <a:ext cx="3957145" cy="5123793"/>
          </a:xfrm>
          <a:prstGeom prst="rect">
            <a:avLst/>
          </a:prstGeom>
        </p:spPr>
      </p:pic>
      <p:graphicFrame>
        <p:nvGraphicFramePr>
          <p:cNvPr id="2" name="Table 1">
            <a:extLst>
              <a:ext uri="{FF2B5EF4-FFF2-40B4-BE49-F238E27FC236}">
                <a16:creationId xmlns:a16="http://schemas.microsoft.com/office/drawing/2014/main" id="{13E688CC-02B0-84D7-E182-13335B9F3CD5}"/>
              </a:ext>
            </a:extLst>
          </p:cNvPr>
          <p:cNvGraphicFramePr>
            <a:graphicFrameLocks noGrp="1"/>
          </p:cNvGraphicFramePr>
          <p:nvPr>
            <p:extLst>
              <p:ext uri="{D42A27DB-BD31-4B8C-83A1-F6EECF244321}">
                <p14:modId xmlns:p14="http://schemas.microsoft.com/office/powerpoint/2010/main" val="3067297539"/>
              </p:ext>
            </p:extLst>
          </p:nvPr>
        </p:nvGraphicFramePr>
        <p:xfrm>
          <a:off x="753987" y="5344342"/>
          <a:ext cx="3095557" cy="1266825"/>
        </p:xfrm>
        <a:graphic>
          <a:graphicData uri="http://schemas.openxmlformats.org/drawingml/2006/table">
            <a:tbl>
              <a:tblPr/>
              <a:tblGrid>
                <a:gridCol w="1397423">
                  <a:extLst>
                    <a:ext uri="{9D8B030D-6E8A-4147-A177-3AD203B41FA5}">
                      <a16:colId xmlns:a16="http://schemas.microsoft.com/office/drawing/2014/main" val="2180479788"/>
                    </a:ext>
                  </a:extLst>
                </a:gridCol>
                <a:gridCol w="849067">
                  <a:extLst>
                    <a:ext uri="{9D8B030D-6E8A-4147-A177-3AD203B41FA5}">
                      <a16:colId xmlns:a16="http://schemas.microsoft.com/office/drawing/2014/main" val="3251977677"/>
                    </a:ext>
                  </a:extLst>
                </a:gridCol>
                <a:gridCol w="849067">
                  <a:extLst>
                    <a:ext uri="{9D8B030D-6E8A-4147-A177-3AD203B41FA5}">
                      <a16:colId xmlns:a16="http://schemas.microsoft.com/office/drawing/2014/main" val="214920147"/>
                    </a:ext>
                  </a:extLst>
                </a:gridCol>
              </a:tblGrid>
              <a:tr h="190500">
                <a:tc>
                  <a:txBody>
                    <a:bodyPr/>
                    <a:lstStyle/>
                    <a:p>
                      <a:pPr algn="ctr" fontAlgn="b"/>
                      <a:r>
                        <a:rPr lang="en-US" sz="1600" b="0" i="0" u="none" strike="noStrike" dirty="0">
                          <a:solidFill>
                            <a:srgbClr val="000000"/>
                          </a:solidFill>
                          <a:effectLst/>
                          <a:latin typeface="Calibri" panose="020F0502020204030204" pitchFamily="34" charset="0"/>
                        </a:rPr>
                        <a:t>Variable</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Moran's I</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p-value</a:t>
                      </a:r>
                    </a:p>
                  </a:txBody>
                  <a:tcPr marL="9525" marR="9525" marT="9525" marB="0"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1326037"/>
                  </a:ext>
                </a:extLst>
              </a:tr>
              <a:tr h="190500">
                <a:tc>
                  <a:txBody>
                    <a:bodyPr/>
                    <a:lstStyle/>
                    <a:p>
                      <a:pPr algn="ctr" fontAlgn="b"/>
                      <a:r>
                        <a:rPr lang="en-US" sz="1600" b="0" i="0" u="none" strike="noStrike" dirty="0" err="1">
                          <a:solidFill>
                            <a:srgbClr val="000000"/>
                          </a:solidFill>
                          <a:effectLst/>
                          <a:latin typeface="Calibri" panose="020F0502020204030204" pitchFamily="34" charset="0"/>
                        </a:rPr>
                        <a:t>number_crash</a:t>
                      </a:r>
                      <a:endParaRPr lang="en-US" sz="1600" b="0" i="0" u="none" strike="noStrike" dirty="0">
                        <a:solidFill>
                          <a:srgbClr val="000000"/>
                        </a:solidFill>
                        <a:effectLst/>
                        <a:latin typeface="Calibri" panose="020F0502020204030204" pitchFamily="34" charset="0"/>
                      </a:endParaRP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0.419</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r>
                        <a:rPr lang="en-US" sz="1600" b="0" i="0" u="none" strike="noStrike">
                          <a:solidFill>
                            <a:srgbClr val="000000"/>
                          </a:solidFill>
                          <a:effectLst/>
                          <a:latin typeface="Calibri" panose="020F0502020204030204" pitchFamily="34" charset="0"/>
                        </a:rPr>
                        <a:t>0.001</a:t>
                      </a:r>
                    </a:p>
                  </a:txBody>
                  <a:tcPr marL="9525" marR="9525" marT="9525" marB="0" anchor="ctr">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850619616"/>
                  </a:ext>
                </a:extLst>
              </a:tr>
              <a:tr h="190500">
                <a:tc>
                  <a:txBody>
                    <a:bodyPr/>
                    <a:lstStyle/>
                    <a:p>
                      <a:pPr algn="ctr" fontAlgn="b"/>
                      <a:r>
                        <a:rPr lang="en-US" sz="1600" b="0" i="0" u="none" strike="noStrike">
                          <a:solidFill>
                            <a:srgbClr val="000000"/>
                          </a:solidFill>
                          <a:effectLst/>
                          <a:latin typeface="Calibri" panose="020F0502020204030204" pitchFamily="34" charset="0"/>
                        </a:rPr>
                        <a:t>aver_veh</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0.510</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ctr">
                    <a:lnL>
                      <a:noFill/>
                    </a:lnL>
                    <a:lnR>
                      <a:noFill/>
                    </a:lnR>
                    <a:lnT>
                      <a:noFill/>
                    </a:lnT>
                    <a:lnB>
                      <a:noFill/>
                    </a:lnB>
                  </a:tcPr>
                </a:tc>
                <a:extLst>
                  <a:ext uri="{0D108BD9-81ED-4DB2-BD59-A6C34878D82A}">
                    <a16:rowId xmlns:a16="http://schemas.microsoft.com/office/drawing/2014/main" val="3503681930"/>
                  </a:ext>
                </a:extLst>
              </a:tr>
              <a:tr h="190500">
                <a:tc>
                  <a:txBody>
                    <a:bodyPr/>
                    <a:lstStyle/>
                    <a:p>
                      <a:pPr algn="ctr" fontAlgn="b"/>
                      <a:r>
                        <a:rPr lang="en-US" sz="1600" b="0" i="0" u="none" strike="noStrike">
                          <a:solidFill>
                            <a:srgbClr val="000000"/>
                          </a:solidFill>
                          <a:effectLst/>
                          <a:latin typeface="Calibri" panose="020F0502020204030204" pitchFamily="34" charset="0"/>
                        </a:rPr>
                        <a:t>bici_involved</a:t>
                      </a:r>
                    </a:p>
                  </a:txBody>
                  <a:tcPr marL="9525" marR="9525" marT="9525" marB="0" anchor="ctr">
                    <a:lnL>
                      <a:noFill/>
                    </a:lnL>
                    <a:lnR>
                      <a:noFill/>
                    </a:lnR>
                    <a:lnT>
                      <a:noFill/>
                    </a:lnT>
                    <a:lnB>
                      <a:noFill/>
                    </a:lnB>
                  </a:tcPr>
                </a:tc>
                <a:tc>
                  <a:txBody>
                    <a:bodyPr/>
                    <a:lstStyle/>
                    <a:p>
                      <a:pPr algn="ctr" fontAlgn="b"/>
                      <a:r>
                        <a:rPr lang="en-US" sz="1600" b="0" i="0" u="none" strike="noStrike">
                          <a:solidFill>
                            <a:srgbClr val="000000"/>
                          </a:solidFill>
                          <a:effectLst/>
                          <a:latin typeface="Calibri" panose="020F0502020204030204" pitchFamily="34" charset="0"/>
                        </a:rPr>
                        <a:t>0.517</a:t>
                      </a:r>
                    </a:p>
                  </a:txBody>
                  <a:tcPr marL="9525" marR="9525" marT="9525" marB="0" anchor="ctr">
                    <a:lnL>
                      <a:noFill/>
                    </a:lnL>
                    <a:lnR>
                      <a:noFill/>
                    </a:lnR>
                    <a:lnT>
                      <a:noFill/>
                    </a:lnT>
                    <a:lnB>
                      <a:noFill/>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ctr">
                    <a:lnL>
                      <a:noFill/>
                    </a:lnL>
                    <a:lnR>
                      <a:noFill/>
                    </a:lnR>
                    <a:lnT>
                      <a:noFill/>
                    </a:lnT>
                    <a:lnB>
                      <a:noFill/>
                    </a:lnB>
                  </a:tcPr>
                </a:tc>
                <a:extLst>
                  <a:ext uri="{0D108BD9-81ED-4DB2-BD59-A6C34878D82A}">
                    <a16:rowId xmlns:a16="http://schemas.microsoft.com/office/drawing/2014/main" val="3481424944"/>
                  </a:ext>
                </a:extLst>
              </a:tr>
              <a:tr h="190500">
                <a:tc>
                  <a:txBody>
                    <a:bodyPr/>
                    <a:lstStyle/>
                    <a:p>
                      <a:pPr algn="ctr" fontAlgn="b"/>
                      <a:r>
                        <a:rPr lang="en-US" sz="1600" b="0" i="0" u="none" strike="noStrike">
                          <a:solidFill>
                            <a:srgbClr val="000000"/>
                          </a:solidFill>
                          <a:effectLst/>
                          <a:latin typeface="Calibri" panose="020F0502020204030204" pitchFamily="34" charset="0"/>
                        </a:rPr>
                        <a:t>moto_involved</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a:solidFill>
                            <a:srgbClr val="000000"/>
                          </a:solidFill>
                          <a:effectLst/>
                          <a:latin typeface="Calibri" panose="020F0502020204030204" pitchFamily="34" charset="0"/>
                        </a:rPr>
                        <a:t>0.413</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0.001</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58446738"/>
                  </a:ext>
                </a:extLst>
              </a:tr>
            </a:tbl>
          </a:graphicData>
        </a:graphic>
      </p:graphicFrame>
    </p:spTree>
    <p:extLst>
      <p:ext uri="{BB962C8B-B14F-4D97-AF65-F5344CB8AC3E}">
        <p14:creationId xmlns:p14="http://schemas.microsoft.com/office/powerpoint/2010/main" val="2692971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Local Spatial Autocorrelation </a:t>
            </a:r>
          </a:p>
        </p:txBody>
      </p:sp>
      <p:pic>
        <p:nvPicPr>
          <p:cNvPr id="5" name="Picture 4">
            <a:extLst>
              <a:ext uri="{FF2B5EF4-FFF2-40B4-BE49-F238E27FC236}">
                <a16:creationId xmlns:a16="http://schemas.microsoft.com/office/drawing/2014/main" id="{F131A958-3DD4-4B2F-77C7-B3F79BB9A0A2}"/>
              </a:ext>
            </a:extLst>
          </p:cNvPr>
          <p:cNvPicPr>
            <a:picLocks noChangeAspect="1"/>
          </p:cNvPicPr>
          <p:nvPr/>
        </p:nvPicPr>
        <p:blipFill rotWithShape="1">
          <a:blip r:embed="rId3"/>
          <a:srcRect l="7868" t="4853" r="33346" b="-814"/>
          <a:stretch/>
        </p:blipFill>
        <p:spPr>
          <a:xfrm>
            <a:off x="236476" y="697706"/>
            <a:ext cx="6274676" cy="2731294"/>
          </a:xfrm>
          <a:prstGeom prst="rect">
            <a:avLst/>
          </a:prstGeom>
        </p:spPr>
      </p:pic>
      <p:sp>
        <p:nvSpPr>
          <p:cNvPr id="6" name="TextBox 5">
            <a:extLst>
              <a:ext uri="{FF2B5EF4-FFF2-40B4-BE49-F238E27FC236}">
                <a16:creationId xmlns:a16="http://schemas.microsoft.com/office/drawing/2014/main" id="{9AC5F41B-871E-144B-665D-FC6359F8E47F}"/>
              </a:ext>
            </a:extLst>
          </p:cNvPr>
          <p:cNvSpPr txBox="1"/>
          <p:nvPr/>
        </p:nvSpPr>
        <p:spPr>
          <a:xfrm>
            <a:off x="7087186" y="1694021"/>
            <a:ext cx="1956048" cy="369332"/>
          </a:xfrm>
          <a:prstGeom prst="rect">
            <a:avLst/>
          </a:prstGeom>
          <a:noFill/>
        </p:spPr>
        <p:txBody>
          <a:bodyPr wrap="none" rtlCol="0">
            <a:spAutoFit/>
          </a:bodyPr>
          <a:lstStyle/>
          <a:p>
            <a:r>
              <a:rPr lang="en-US" dirty="0"/>
              <a:t>Number of crashes</a:t>
            </a:r>
          </a:p>
        </p:txBody>
      </p:sp>
      <p:pic>
        <p:nvPicPr>
          <p:cNvPr id="8" name="Picture 7">
            <a:extLst>
              <a:ext uri="{FF2B5EF4-FFF2-40B4-BE49-F238E27FC236}">
                <a16:creationId xmlns:a16="http://schemas.microsoft.com/office/drawing/2014/main" id="{0EC8AB2C-6DC0-376E-14EA-98E636DB92B1}"/>
              </a:ext>
            </a:extLst>
          </p:cNvPr>
          <p:cNvPicPr>
            <a:picLocks noChangeAspect="1"/>
          </p:cNvPicPr>
          <p:nvPr/>
        </p:nvPicPr>
        <p:blipFill rotWithShape="1">
          <a:blip r:embed="rId4"/>
          <a:srcRect l="7414" r="32932"/>
          <a:stretch/>
        </p:blipFill>
        <p:spPr>
          <a:xfrm>
            <a:off x="236476" y="3721893"/>
            <a:ext cx="6274676" cy="2804865"/>
          </a:xfrm>
          <a:prstGeom prst="rect">
            <a:avLst/>
          </a:prstGeom>
        </p:spPr>
      </p:pic>
      <p:sp>
        <p:nvSpPr>
          <p:cNvPr id="9" name="TextBox 8">
            <a:extLst>
              <a:ext uri="{FF2B5EF4-FFF2-40B4-BE49-F238E27FC236}">
                <a16:creationId xmlns:a16="http://schemas.microsoft.com/office/drawing/2014/main" id="{BDDC9728-BED7-1D63-C6B1-A07AB71973A2}"/>
              </a:ext>
            </a:extLst>
          </p:cNvPr>
          <p:cNvSpPr txBox="1"/>
          <p:nvPr/>
        </p:nvSpPr>
        <p:spPr>
          <a:xfrm>
            <a:off x="7087187" y="4754993"/>
            <a:ext cx="1820338" cy="646331"/>
          </a:xfrm>
          <a:prstGeom prst="rect">
            <a:avLst/>
          </a:prstGeom>
          <a:noFill/>
        </p:spPr>
        <p:txBody>
          <a:bodyPr wrap="square" rtlCol="0">
            <a:spAutoFit/>
          </a:bodyPr>
          <a:lstStyle/>
          <a:p>
            <a:pPr algn="ctr"/>
            <a:r>
              <a:rPr lang="en-US" dirty="0"/>
              <a:t>Average number of vehicles</a:t>
            </a:r>
          </a:p>
        </p:txBody>
      </p:sp>
    </p:spTree>
    <p:extLst>
      <p:ext uri="{BB962C8B-B14F-4D97-AF65-F5344CB8AC3E}">
        <p14:creationId xmlns:p14="http://schemas.microsoft.com/office/powerpoint/2010/main" val="609380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Local Spatial Autocorrelation </a:t>
            </a:r>
          </a:p>
        </p:txBody>
      </p:sp>
      <p:sp>
        <p:nvSpPr>
          <p:cNvPr id="6" name="TextBox 5">
            <a:extLst>
              <a:ext uri="{FF2B5EF4-FFF2-40B4-BE49-F238E27FC236}">
                <a16:creationId xmlns:a16="http://schemas.microsoft.com/office/drawing/2014/main" id="{9AC5F41B-871E-144B-665D-FC6359F8E47F}"/>
              </a:ext>
            </a:extLst>
          </p:cNvPr>
          <p:cNvSpPr txBox="1"/>
          <p:nvPr/>
        </p:nvSpPr>
        <p:spPr>
          <a:xfrm>
            <a:off x="7087186" y="1694021"/>
            <a:ext cx="1757276" cy="369332"/>
          </a:xfrm>
          <a:prstGeom prst="rect">
            <a:avLst/>
          </a:prstGeom>
          <a:noFill/>
        </p:spPr>
        <p:txBody>
          <a:bodyPr wrap="none" rtlCol="0">
            <a:spAutoFit/>
          </a:bodyPr>
          <a:lstStyle/>
          <a:p>
            <a:r>
              <a:rPr lang="en-US" dirty="0"/>
              <a:t>Bicycles involved</a:t>
            </a:r>
          </a:p>
        </p:txBody>
      </p:sp>
      <p:sp>
        <p:nvSpPr>
          <p:cNvPr id="9" name="TextBox 8">
            <a:extLst>
              <a:ext uri="{FF2B5EF4-FFF2-40B4-BE49-F238E27FC236}">
                <a16:creationId xmlns:a16="http://schemas.microsoft.com/office/drawing/2014/main" id="{BDDC9728-BED7-1D63-C6B1-A07AB71973A2}"/>
              </a:ext>
            </a:extLst>
          </p:cNvPr>
          <p:cNvSpPr txBox="1"/>
          <p:nvPr/>
        </p:nvSpPr>
        <p:spPr>
          <a:xfrm>
            <a:off x="7087187" y="4754993"/>
            <a:ext cx="1820338" cy="646331"/>
          </a:xfrm>
          <a:prstGeom prst="rect">
            <a:avLst/>
          </a:prstGeom>
          <a:noFill/>
        </p:spPr>
        <p:txBody>
          <a:bodyPr wrap="square" rtlCol="0">
            <a:spAutoFit/>
          </a:bodyPr>
          <a:lstStyle/>
          <a:p>
            <a:pPr algn="ctr"/>
            <a:r>
              <a:rPr lang="en-US" dirty="0"/>
              <a:t>Motorcycles involved</a:t>
            </a:r>
          </a:p>
        </p:txBody>
      </p:sp>
      <p:pic>
        <p:nvPicPr>
          <p:cNvPr id="3" name="Picture 2">
            <a:extLst>
              <a:ext uri="{FF2B5EF4-FFF2-40B4-BE49-F238E27FC236}">
                <a16:creationId xmlns:a16="http://schemas.microsoft.com/office/drawing/2014/main" id="{643F6973-805D-6D7F-35CD-ACA660453A8D}"/>
              </a:ext>
            </a:extLst>
          </p:cNvPr>
          <p:cNvPicPr>
            <a:picLocks noChangeAspect="1"/>
          </p:cNvPicPr>
          <p:nvPr/>
        </p:nvPicPr>
        <p:blipFill rotWithShape="1">
          <a:blip r:embed="rId3"/>
          <a:srcRect l="6365" r="31378"/>
          <a:stretch/>
        </p:blipFill>
        <p:spPr>
          <a:xfrm>
            <a:off x="236476" y="844153"/>
            <a:ext cx="6274676" cy="2687642"/>
          </a:xfrm>
          <a:prstGeom prst="rect">
            <a:avLst/>
          </a:prstGeom>
        </p:spPr>
      </p:pic>
      <p:pic>
        <p:nvPicPr>
          <p:cNvPr id="10" name="Picture 9">
            <a:extLst>
              <a:ext uri="{FF2B5EF4-FFF2-40B4-BE49-F238E27FC236}">
                <a16:creationId xmlns:a16="http://schemas.microsoft.com/office/drawing/2014/main" id="{8630F6D6-8256-8458-71DE-3A80EC79E21F}"/>
              </a:ext>
            </a:extLst>
          </p:cNvPr>
          <p:cNvPicPr>
            <a:picLocks noChangeAspect="1"/>
          </p:cNvPicPr>
          <p:nvPr/>
        </p:nvPicPr>
        <p:blipFill rotWithShape="1">
          <a:blip r:embed="rId4"/>
          <a:srcRect l="5221" r="31379"/>
          <a:stretch/>
        </p:blipFill>
        <p:spPr>
          <a:xfrm>
            <a:off x="236475" y="3858958"/>
            <a:ext cx="6389873" cy="2687642"/>
          </a:xfrm>
          <a:prstGeom prst="rect">
            <a:avLst/>
          </a:prstGeom>
        </p:spPr>
      </p:pic>
    </p:spTree>
    <p:extLst>
      <p:ext uri="{BB962C8B-B14F-4D97-AF65-F5344CB8AC3E}">
        <p14:creationId xmlns:p14="http://schemas.microsoft.com/office/powerpoint/2010/main" val="1291803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Spatial Regression</a:t>
            </a:r>
          </a:p>
        </p:txBody>
      </p:sp>
      <p:pic>
        <p:nvPicPr>
          <p:cNvPr id="5" name="Picture 4">
            <a:extLst>
              <a:ext uri="{FF2B5EF4-FFF2-40B4-BE49-F238E27FC236}">
                <a16:creationId xmlns:a16="http://schemas.microsoft.com/office/drawing/2014/main" id="{AE14CCF2-DD68-00E9-0132-D7A3A00A6ADF}"/>
              </a:ext>
            </a:extLst>
          </p:cNvPr>
          <p:cNvPicPr>
            <a:picLocks noChangeAspect="1"/>
          </p:cNvPicPr>
          <p:nvPr/>
        </p:nvPicPr>
        <p:blipFill rotWithShape="1">
          <a:blip r:embed="rId2"/>
          <a:srcRect l="18966" t="9827" r="20776" b="3965"/>
          <a:stretch/>
        </p:blipFill>
        <p:spPr>
          <a:xfrm>
            <a:off x="4698124" y="1131175"/>
            <a:ext cx="4283142" cy="4595649"/>
          </a:xfrm>
          <a:prstGeom prst="rect">
            <a:avLst/>
          </a:prstGeom>
        </p:spPr>
      </p:pic>
      <p:sp>
        <p:nvSpPr>
          <p:cNvPr id="6" name="CuadroTexto 4">
            <a:extLst>
              <a:ext uri="{FF2B5EF4-FFF2-40B4-BE49-F238E27FC236}">
                <a16:creationId xmlns:a16="http://schemas.microsoft.com/office/drawing/2014/main" id="{723D11B9-5424-E227-E2D2-0D5860D0A4C2}"/>
              </a:ext>
            </a:extLst>
          </p:cNvPr>
          <p:cNvSpPr txBox="1"/>
          <p:nvPr/>
        </p:nvSpPr>
        <p:spPr>
          <a:xfrm>
            <a:off x="207898" y="654746"/>
            <a:ext cx="4283142" cy="600164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The aim is to </a:t>
            </a:r>
            <a:r>
              <a:rPr lang="en-US" sz="1600" b="1" dirty="0">
                <a:solidFill>
                  <a:schemeClr val="tx1">
                    <a:lumMod val="50000"/>
                    <a:lumOff val="50000"/>
                  </a:schemeClr>
                </a:solidFill>
                <a:latin typeface="Ancizar Sans"/>
                <a:cs typeface="Ancizar Sans"/>
              </a:rPr>
              <a:t>forecast</a:t>
            </a:r>
            <a:r>
              <a:rPr lang="en-US" sz="1600" dirty="0">
                <a:solidFill>
                  <a:schemeClr val="tx1">
                    <a:lumMod val="50000"/>
                    <a:lumOff val="50000"/>
                  </a:schemeClr>
                </a:solidFill>
                <a:latin typeface="Ancizar Sans"/>
                <a:cs typeface="Ancizar Sans"/>
              </a:rPr>
              <a:t> the </a:t>
            </a:r>
            <a:r>
              <a:rPr lang="en-US" sz="1600" b="1" dirty="0">
                <a:solidFill>
                  <a:schemeClr val="tx1">
                    <a:lumMod val="50000"/>
                    <a:lumOff val="50000"/>
                  </a:schemeClr>
                </a:solidFill>
                <a:latin typeface="Ancizar Sans"/>
                <a:cs typeface="Ancizar Sans"/>
              </a:rPr>
              <a:t>number of crashes </a:t>
            </a:r>
            <a:r>
              <a:rPr lang="en-US" sz="1600" dirty="0">
                <a:solidFill>
                  <a:schemeClr val="tx1">
                    <a:lumMod val="50000"/>
                    <a:lumOff val="50000"/>
                  </a:schemeClr>
                </a:solidFill>
                <a:latin typeface="Ancizar Sans"/>
                <a:cs typeface="Ancizar Sans"/>
              </a:rPr>
              <a:t>per </a:t>
            </a:r>
            <a:r>
              <a:rPr lang="en-US" sz="1600" b="1" dirty="0">
                <a:solidFill>
                  <a:schemeClr val="tx1">
                    <a:lumMod val="50000"/>
                    <a:lumOff val="50000"/>
                  </a:schemeClr>
                </a:solidFill>
                <a:latin typeface="Ancizar Sans"/>
                <a:cs typeface="Ancizar Sans"/>
              </a:rPr>
              <a:t>neighborhood</a:t>
            </a:r>
            <a:r>
              <a:rPr lang="en-US" sz="1600" dirty="0">
                <a:solidFill>
                  <a:schemeClr val="tx1">
                    <a:lumMod val="50000"/>
                    <a:lumOff val="50000"/>
                  </a:schemeClr>
                </a:solidFill>
                <a:latin typeface="Ancizar Sans"/>
                <a:cs typeface="Ancizar Sans"/>
              </a:rPr>
              <a:t> with a crash frequency model.</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Considering that the data tends to cluster, </a:t>
            </a:r>
            <a:r>
              <a:rPr lang="en-US" sz="1600" b="1" dirty="0">
                <a:solidFill>
                  <a:schemeClr val="tx1">
                    <a:lumMod val="50000"/>
                    <a:lumOff val="50000"/>
                  </a:schemeClr>
                </a:solidFill>
                <a:latin typeface="Ancizar Sans"/>
                <a:cs typeface="Ancizar Sans"/>
              </a:rPr>
              <a:t>spatial dependence </a:t>
            </a:r>
            <a:r>
              <a:rPr lang="en-US" sz="1600" dirty="0">
                <a:solidFill>
                  <a:schemeClr val="tx1">
                    <a:lumMod val="50000"/>
                    <a:lumOff val="50000"/>
                  </a:schemeClr>
                </a:solidFill>
                <a:latin typeface="Ancizar Sans"/>
                <a:cs typeface="Ancizar Sans"/>
              </a:rPr>
              <a:t>was used.</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endParaRPr>
          </a:p>
          <a:p>
            <a:pPr marL="285750" indent="-285750" algn="just">
              <a:buFont typeface="Arial" panose="020B0604020202020204" pitchFamily="34" charset="0"/>
              <a:buChar char="•"/>
            </a:pPr>
            <a:r>
              <a:rPr lang="en-US" sz="1600" i="1" dirty="0">
                <a:solidFill>
                  <a:schemeClr val="tx1">
                    <a:lumMod val="50000"/>
                    <a:lumOff val="50000"/>
                  </a:schemeClr>
                </a:solidFill>
                <a:latin typeface="Ancizar Sans"/>
              </a:rPr>
              <a:t>Spatial Error model</a:t>
            </a:r>
            <a:r>
              <a:rPr lang="en-US" sz="1600" dirty="0">
                <a:solidFill>
                  <a:schemeClr val="tx1">
                    <a:lumMod val="50000"/>
                    <a:lumOff val="50000"/>
                  </a:schemeClr>
                </a:solidFill>
                <a:latin typeface="Ancizar Sans"/>
              </a:rPr>
              <a:t>.</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Additional variables were considered:</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cs typeface="Ancizar Sans"/>
              </a:rPr>
              <a:t>Social status</a:t>
            </a: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cs typeface="Ancizar Sans"/>
              </a:rPr>
              <a:t>Number of signalized intersections.</a:t>
            </a: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cs typeface="Ancizar Sans"/>
              </a:rPr>
              <a:t>Number of control dispositive (</a:t>
            </a:r>
            <a:r>
              <a:rPr lang="en-US" sz="1600" dirty="0" err="1">
                <a:solidFill>
                  <a:schemeClr val="tx1">
                    <a:lumMod val="50000"/>
                    <a:lumOff val="50000"/>
                  </a:schemeClr>
                </a:solidFill>
                <a:latin typeface="Ancizar Sans"/>
                <a:cs typeface="Ancizar Sans"/>
              </a:rPr>
              <a:t>cctv</a:t>
            </a:r>
            <a:r>
              <a:rPr lang="en-US" sz="1600" dirty="0">
                <a:solidFill>
                  <a:schemeClr val="tx1">
                    <a:lumMod val="50000"/>
                    <a:lumOff val="50000"/>
                  </a:schemeClr>
                </a:solidFill>
                <a:latin typeface="Ancizar Sans"/>
                <a:cs typeface="Ancizar Sans"/>
              </a:rPr>
              <a:t>, photodetection, and </a:t>
            </a:r>
            <a:r>
              <a:rPr lang="en-US" sz="1600" dirty="0" err="1">
                <a:solidFill>
                  <a:schemeClr val="tx1">
                    <a:lumMod val="50000"/>
                    <a:lumOff val="50000"/>
                  </a:schemeClr>
                </a:solidFill>
                <a:latin typeface="Ancizar Sans"/>
                <a:cs typeface="Ancizar Sans"/>
              </a:rPr>
              <a:t>ars</a:t>
            </a:r>
            <a:r>
              <a:rPr lang="en-US" sz="1600" dirty="0">
                <a:solidFill>
                  <a:schemeClr val="tx1">
                    <a:lumMod val="50000"/>
                    <a:lumOff val="50000"/>
                  </a:schemeClr>
                </a:solidFill>
                <a:latin typeface="Ancizar Sans"/>
                <a:cs typeface="Ancizar Sans"/>
              </a:rPr>
              <a:t>).</a:t>
            </a:r>
          </a:p>
          <a:p>
            <a:pPr marL="742950" lvl="1" indent="-285750" algn="just">
              <a:buFont typeface="Wingdings" panose="05000000000000000000" pitchFamily="2" charset="2"/>
              <a:buChar char="ü"/>
            </a:pPr>
            <a:r>
              <a:rPr lang="en-US" sz="1600" dirty="0">
                <a:solidFill>
                  <a:schemeClr val="tx1">
                    <a:lumMod val="50000"/>
                    <a:lumOff val="50000"/>
                  </a:schemeClr>
                </a:solidFill>
                <a:latin typeface="Ancizar Sans"/>
                <a:cs typeface="Ancizar Sans"/>
              </a:rPr>
              <a:t>Daily precipitation.</a:t>
            </a:r>
          </a:p>
          <a:p>
            <a:pPr marL="742950" lvl="1"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Voronoi polygons to estimate the action area of 63 pluviometers. Then, it was clip with the map of Medellin, to finally consider 46 zones.</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Spatial-temporal merge with the crash records. 13,562 records</a:t>
            </a:r>
          </a:p>
          <a:p>
            <a:pPr lvl="1" algn="just"/>
            <a:endParaRPr lang="en-US" sz="1600" dirty="0">
              <a:solidFill>
                <a:schemeClr val="tx1">
                  <a:lumMod val="50000"/>
                  <a:lumOff val="50000"/>
                </a:schemeClr>
              </a:solidFill>
              <a:latin typeface="Ancizar Sans"/>
              <a:cs typeface="Ancizar Sans"/>
            </a:endParaRPr>
          </a:p>
        </p:txBody>
      </p:sp>
      <p:pic>
        <p:nvPicPr>
          <p:cNvPr id="2" name="Picture 6" descr="Clipart - Compass Arrow">
            <a:extLst>
              <a:ext uri="{FF2B5EF4-FFF2-40B4-BE49-F238E27FC236}">
                <a16:creationId xmlns:a16="http://schemas.microsoft.com/office/drawing/2014/main" id="{9AB9F173-8C9C-A068-D7EC-FBF12A092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9308" y="1366112"/>
            <a:ext cx="646758" cy="6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839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14909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Data Set</a:t>
            </a:r>
          </a:p>
        </p:txBody>
      </p:sp>
      <p:sp>
        <p:nvSpPr>
          <p:cNvPr id="2" name="CuadroTexto 4">
            <a:extLst>
              <a:ext uri="{FF2B5EF4-FFF2-40B4-BE49-F238E27FC236}">
                <a16:creationId xmlns:a16="http://schemas.microsoft.com/office/drawing/2014/main" id="{74EB9A5C-DB44-8624-1B18-F95C02659F57}"/>
              </a:ext>
            </a:extLst>
          </p:cNvPr>
          <p:cNvSpPr txBox="1"/>
          <p:nvPr/>
        </p:nvSpPr>
        <p:spPr>
          <a:xfrm>
            <a:off x="207897" y="654746"/>
            <a:ext cx="8726241" cy="1077218"/>
          </a:xfrm>
          <a:prstGeom prst="rect">
            <a:avLst/>
          </a:prstGeom>
          <a:noFill/>
        </p:spPr>
        <p:txBody>
          <a:bodyPr wrap="square" rtlCol="0">
            <a:spAutoFit/>
          </a:bodyPr>
          <a:lstStyle/>
          <a:p>
            <a:pPr algn="just"/>
            <a:r>
              <a:rPr lang="en-US" sz="1600" dirty="0">
                <a:solidFill>
                  <a:schemeClr val="tx1">
                    <a:lumMod val="50000"/>
                    <a:lumOff val="50000"/>
                  </a:schemeClr>
                </a:solidFill>
                <a:latin typeface="Ancizar Sans"/>
                <a:cs typeface="Ancizar Sans"/>
              </a:rPr>
              <a:t>The current research is been developed using a crash dataset provided by the Department of Transportation (DOT) of Medellin, occurring during </a:t>
            </a:r>
            <a:r>
              <a:rPr lang="en-US" sz="1600" b="1" dirty="0">
                <a:solidFill>
                  <a:schemeClr val="tx1">
                    <a:lumMod val="50000"/>
                    <a:lumOff val="50000"/>
                  </a:schemeClr>
                </a:solidFill>
                <a:latin typeface="Ancizar Sans"/>
                <a:cs typeface="Ancizar Sans"/>
              </a:rPr>
              <a:t>2016</a:t>
            </a:r>
            <a:r>
              <a:rPr lang="en-US" sz="1600" dirty="0">
                <a:solidFill>
                  <a:schemeClr val="tx1">
                    <a:lumMod val="50000"/>
                    <a:lumOff val="50000"/>
                  </a:schemeClr>
                </a:solidFill>
                <a:latin typeface="Ancizar Sans"/>
                <a:cs typeface="Ancizar Sans"/>
              </a:rPr>
              <a:t> to </a:t>
            </a:r>
            <a:r>
              <a:rPr lang="en-US" sz="1600" b="1" dirty="0">
                <a:solidFill>
                  <a:schemeClr val="tx1">
                    <a:lumMod val="50000"/>
                    <a:lumOff val="50000"/>
                  </a:schemeClr>
                </a:solidFill>
                <a:latin typeface="Ancizar Sans"/>
                <a:cs typeface="Ancizar Sans"/>
              </a:rPr>
              <a:t>2019</a:t>
            </a:r>
            <a:r>
              <a:rPr lang="en-US" sz="1600" dirty="0">
                <a:solidFill>
                  <a:schemeClr val="tx1">
                    <a:lumMod val="50000"/>
                    <a:lumOff val="50000"/>
                  </a:schemeClr>
                </a:solidFill>
                <a:latin typeface="Ancizar Sans"/>
                <a:cs typeface="Ancizar Sans"/>
              </a:rPr>
              <a:t>.</a:t>
            </a:r>
          </a:p>
          <a:p>
            <a:pPr algn="just"/>
            <a:endParaRPr lang="en-US" sz="1600" dirty="0">
              <a:solidFill>
                <a:schemeClr val="tx1">
                  <a:lumMod val="50000"/>
                  <a:lumOff val="50000"/>
                </a:schemeClr>
              </a:solidFill>
              <a:latin typeface="Ancizar Sans"/>
              <a:cs typeface="Ancizar Sans"/>
            </a:endParaRPr>
          </a:p>
          <a:p>
            <a:pPr algn="just"/>
            <a:r>
              <a:rPr lang="en-US" sz="1600" dirty="0">
                <a:solidFill>
                  <a:schemeClr val="tx1">
                    <a:lumMod val="50000"/>
                    <a:lumOff val="50000"/>
                  </a:schemeClr>
                </a:solidFill>
                <a:latin typeface="Ancizar Sans"/>
                <a:cs typeface="Ancizar Sans"/>
              </a:rPr>
              <a:t>The database is composed of </a:t>
            </a:r>
            <a:r>
              <a:rPr lang="en-US" sz="1600" b="1" dirty="0">
                <a:solidFill>
                  <a:schemeClr val="tx1">
                    <a:lumMod val="50000"/>
                    <a:lumOff val="50000"/>
                  </a:schemeClr>
                </a:solidFill>
                <a:latin typeface="Ancizar Sans"/>
                <a:cs typeface="Ancizar Sans"/>
              </a:rPr>
              <a:t>178,320</a:t>
            </a:r>
            <a:r>
              <a:rPr lang="en-US" sz="1600" dirty="0">
                <a:solidFill>
                  <a:schemeClr val="tx1">
                    <a:lumMod val="50000"/>
                    <a:lumOff val="50000"/>
                  </a:schemeClr>
                </a:solidFill>
                <a:latin typeface="Ancizar Sans"/>
                <a:cs typeface="Ancizar Sans"/>
              </a:rPr>
              <a:t> records in the city of Medellin.</a:t>
            </a:r>
          </a:p>
        </p:txBody>
      </p:sp>
      <p:graphicFrame>
        <p:nvGraphicFramePr>
          <p:cNvPr id="5" name="Table 6">
            <a:extLst>
              <a:ext uri="{FF2B5EF4-FFF2-40B4-BE49-F238E27FC236}">
                <a16:creationId xmlns:a16="http://schemas.microsoft.com/office/drawing/2014/main" id="{331BAFA3-73BB-88FD-F469-5E6AD93AC0DE}"/>
              </a:ext>
            </a:extLst>
          </p:cNvPr>
          <p:cNvGraphicFramePr>
            <a:graphicFrameLocks noGrp="1"/>
          </p:cNvGraphicFramePr>
          <p:nvPr>
            <p:extLst>
              <p:ext uri="{D42A27DB-BD31-4B8C-83A1-F6EECF244321}">
                <p14:modId xmlns:p14="http://schemas.microsoft.com/office/powerpoint/2010/main" val="1738853320"/>
              </p:ext>
            </p:extLst>
          </p:nvPr>
        </p:nvGraphicFramePr>
        <p:xfrm>
          <a:off x="2180554" y="2371137"/>
          <a:ext cx="4780925" cy="4017600"/>
        </p:xfrm>
        <a:graphic>
          <a:graphicData uri="http://schemas.openxmlformats.org/drawingml/2006/table">
            <a:tbl>
              <a:tblPr firstRow="1">
                <a:tableStyleId>{5940675A-B579-460E-94D1-54222C63F5DA}</a:tableStyleId>
              </a:tblPr>
              <a:tblGrid>
                <a:gridCol w="1440000">
                  <a:extLst>
                    <a:ext uri="{9D8B030D-6E8A-4147-A177-3AD203B41FA5}">
                      <a16:colId xmlns:a16="http://schemas.microsoft.com/office/drawing/2014/main" val="1567377109"/>
                    </a:ext>
                  </a:extLst>
                </a:gridCol>
                <a:gridCol w="3340925">
                  <a:extLst>
                    <a:ext uri="{9D8B030D-6E8A-4147-A177-3AD203B41FA5}">
                      <a16:colId xmlns:a16="http://schemas.microsoft.com/office/drawing/2014/main" val="567488324"/>
                    </a:ext>
                  </a:extLst>
                </a:gridCol>
              </a:tblGrid>
              <a:tr h="334125">
                <a:tc>
                  <a:txBody>
                    <a:bodyPr/>
                    <a:lstStyle/>
                    <a:p>
                      <a:pPr algn="ctr"/>
                      <a:r>
                        <a:rPr lang="en-US" sz="1600" b="1" dirty="0"/>
                        <a:t>Variable</a:t>
                      </a:r>
                    </a:p>
                  </a:txBody>
                  <a:tcPr anchor="ctr">
                    <a:solidFill>
                      <a:schemeClr val="bg1">
                        <a:lumMod val="75000"/>
                      </a:schemeClr>
                    </a:solidFill>
                  </a:tcPr>
                </a:tc>
                <a:tc>
                  <a:txBody>
                    <a:bodyPr/>
                    <a:lstStyle/>
                    <a:p>
                      <a:pPr algn="ctr"/>
                      <a:r>
                        <a:rPr lang="en-US" sz="1600" b="1" dirty="0"/>
                        <a:t>Description</a:t>
                      </a:r>
                    </a:p>
                  </a:txBody>
                  <a:tcPr anchor="ctr">
                    <a:solidFill>
                      <a:schemeClr val="bg1">
                        <a:lumMod val="75000"/>
                      </a:schemeClr>
                    </a:solidFill>
                  </a:tcPr>
                </a:tc>
                <a:extLst>
                  <a:ext uri="{0D108BD9-81ED-4DB2-BD59-A6C34878D82A}">
                    <a16:rowId xmlns:a16="http://schemas.microsoft.com/office/drawing/2014/main" val="587047418"/>
                  </a:ext>
                </a:extLst>
              </a:tr>
              <a:tr h="334125">
                <a:tc>
                  <a:txBody>
                    <a:bodyPr/>
                    <a:lstStyle/>
                    <a:p>
                      <a:pPr algn="l"/>
                      <a:r>
                        <a:rPr lang="en-US" sz="1600" dirty="0"/>
                        <a:t>ID</a:t>
                      </a:r>
                    </a:p>
                  </a:txBody>
                  <a:tcPr anchor="ctr"/>
                </a:tc>
                <a:tc>
                  <a:txBody>
                    <a:bodyPr/>
                    <a:lstStyle/>
                    <a:p>
                      <a:pPr algn="l"/>
                      <a:r>
                        <a:rPr lang="en-US" sz="1600" dirty="0"/>
                        <a:t>Unique crash record</a:t>
                      </a:r>
                    </a:p>
                  </a:txBody>
                  <a:tcPr anchor="ctr"/>
                </a:tc>
                <a:extLst>
                  <a:ext uri="{0D108BD9-81ED-4DB2-BD59-A6C34878D82A}">
                    <a16:rowId xmlns:a16="http://schemas.microsoft.com/office/drawing/2014/main" val="2573797694"/>
                  </a:ext>
                </a:extLst>
              </a:tr>
              <a:tr h="334125">
                <a:tc>
                  <a:txBody>
                    <a:bodyPr/>
                    <a:lstStyle/>
                    <a:p>
                      <a:pPr algn="l"/>
                      <a:r>
                        <a:rPr lang="en-US" sz="1600" dirty="0"/>
                        <a:t>Time-related</a:t>
                      </a:r>
                    </a:p>
                  </a:txBody>
                  <a:tcPr anchor="ctr"/>
                </a:tc>
                <a:tc>
                  <a:txBody>
                    <a:bodyPr/>
                    <a:lstStyle/>
                    <a:p>
                      <a:pPr algn="l"/>
                      <a:r>
                        <a:rPr lang="en-US" sz="1600" dirty="0"/>
                        <a:t>Date and hour</a:t>
                      </a:r>
                    </a:p>
                  </a:txBody>
                  <a:tcPr anchor="ctr"/>
                </a:tc>
                <a:extLst>
                  <a:ext uri="{0D108BD9-81ED-4DB2-BD59-A6C34878D82A}">
                    <a16:rowId xmlns:a16="http://schemas.microsoft.com/office/drawing/2014/main" val="1066822698"/>
                  </a:ext>
                </a:extLst>
              </a:tr>
              <a:tr h="577125">
                <a:tc>
                  <a:txBody>
                    <a:bodyPr/>
                    <a:lstStyle/>
                    <a:p>
                      <a:pPr algn="l"/>
                      <a:r>
                        <a:rPr lang="en-US" sz="1600" dirty="0"/>
                        <a:t>Accident type</a:t>
                      </a:r>
                    </a:p>
                  </a:txBody>
                  <a:tcPr anchor="ctr"/>
                </a:tc>
                <a:tc>
                  <a:txBody>
                    <a:bodyPr/>
                    <a:lstStyle/>
                    <a:p>
                      <a:pPr algn="l"/>
                      <a:r>
                        <a:rPr lang="en-US" sz="1600" dirty="0"/>
                        <a:t>Collision, conflagration, occupant fall, rollover, run over</a:t>
                      </a:r>
                    </a:p>
                  </a:txBody>
                  <a:tcPr anchor="ctr"/>
                </a:tc>
                <a:extLst>
                  <a:ext uri="{0D108BD9-81ED-4DB2-BD59-A6C34878D82A}">
                    <a16:rowId xmlns:a16="http://schemas.microsoft.com/office/drawing/2014/main" val="1651504059"/>
                  </a:ext>
                </a:extLst>
              </a:tr>
              <a:tr h="577125">
                <a:tc>
                  <a:txBody>
                    <a:bodyPr/>
                    <a:lstStyle/>
                    <a:p>
                      <a:pPr algn="l"/>
                      <a:r>
                        <a:rPr lang="en-US" sz="1600" dirty="0"/>
                        <a:t>Accident severity</a:t>
                      </a:r>
                    </a:p>
                  </a:txBody>
                  <a:tcPr anchor="ctr"/>
                </a:tc>
                <a:tc>
                  <a:txBody>
                    <a:bodyPr/>
                    <a:lstStyle/>
                    <a:p>
                      <a:pPr algn="l"/>
                      <a:r>
                        <a:rPr lang="en-US" sz="1600" dirty="0"/>
                        <a:t>Dead, injured, property damage</a:t>
                      </a:r>
                    </a:p>
                  </a:txBody>
                  <a:tcPr anchor="ctr"/>
                </a:tc>
                <a:extLst>
                  <a:ext uri="{0D108BD9-81ED-4DB2-BD59-A6C34878D82A}">
                    <a16:rowId xmlns:a16="http://schemas.microsoft.com/office/drawing/2014/main" val="774682283"/>
                  </a:ext>
                </a:extLst>
              </a:tr>
              <a:tr h="577125">
                <a:tc>
                  <a:txBody>
                    <a:bodyPr/>
                    <a:lstStyle/>
                    <a:p>
                      <a:pPr algn="l"/>
                      <a:r>
                        <a:rPr lang="en-US" sz="1600" dirty="0"/>
                        <a:t>Vehicle type</a:t>
                      </a:r>
                    </a:p>
                  </a:txBody>
                  <a:tcPr anchor="ctr"/>
                </a:tc>
                <a:tc>
                  <a:txBody>
                    <a:bodyPr/>
                    <a:lstStyle/>
                    <a:p>
                      <a:pPr algn="l"/>
                      <a:r>
                        <a:rPr lang="en-US" sz="1600" dirty="0"/>
                        <a:t>Bus, automobile, bicycle, motorcycle, quadricycle, among others</a:t>
                      </a:r>
                    </a:p>
                  </a:txBody>
                  <a:tcPr anchor="ctr"/>
                </a:tc>
                <a:extLst>
                  <a:ext uri="{0D108BD9-81ED-4DB2-BD59-A6C34878D82A}">
                    <a16:rowId xmlns:a16="http://schemas.microsoft.com/office/drawing/2014/main" val="89796499"/>
                  </a:ext>
                </a:extLst>
              </a:tr>
              <a:tr h="577125">
                <a:tc>
                  <a:txBody>
                    <a:bodyPr/>
                    <a:lstStyle/>
                    <a:p>
                      <a:pPr algn="l"/>
                      <a:r>
                        <a:rPr lang="en-US" sz="1600" dirty="0"/>
                        <a:t>Type of facility</a:t>
                      </a:r>
                    </a:p>
                  </a:txBody>
                  <a:tcPr anchor="ctr"/>
                </a:tc>
                <a:tc>
                  <a:txBody>
                    <a:bodyPr/>
                    <a:lstStyle/>
                    <a:p>
                      <a:pPr algn="l"/>
                      <a:r>
                        <a:rPr lang="en-US" sz="1600" dirty="0"/>
                        <a:t>Crosswalk, intersection, road segment, roundabout, among others</a:t>
                      </a:r>
                    </a:p>
                  </a:txBody>
                  <a:tcPr anchor="ctr"/>
                </a:tc>
                <a:extLst>
                  <a:ext uri="{0D108BD9-81ED-4DB2-BD59-A6C34878D82A}">
                    <a16:rowId xmlns:a16="http://schemas.microsoft.com/office/drawing/2014/main" val="5297530"/>
                  </a:ext>
                </a:extLst>
              </a:tr>
              <a:tr h="360000">
                <a:tc>
                  <a:txBody>
                    <a:bodyPr/>
                    <a:lstStyle/>
                    <a:p>
                      <a:pPr algn="l"/>
                      <a:r>
                        <a:rPr lang="en-US" sz="1600" dirty="0"/>
                        <a:t>Driver-related</a:t>
                      </a:r>
                    </a:p>
                  </a:txBody>
                  <a:tcPr anchor="ctr"/>
                </a:tc>
                <a:tc>
                  <a:txBody>
                    <a:bodyPr/>
                    <a:lstStyle/>
                    <a:p>
                      <a:pPr algn="l"/>
                      <a:r>
                        <a:rPr lang="en-US" sz="1600" dirty="0"/>
                        <a:t>Gender and age</a:t>
                      </a:r>
                    </a:p>
                  </a:txBody>
                  <a:tcPr anchor="ctr"/>
                </a:tc>
                <a:extLst>
                  <a:ext uri="{0D108BD9-81ED-4DB2-BD59-A6C34878D82A}">
                    <a16:rowId xmlns:a16="http://schemas.microsoft.com/office/drawing/2014/main" val="1694534236"/>
                  </a:ext>
                </a:extLst>
              </a:tr>
              <a:tr h="334125">
                <a:tc>
                  <a:txBody>
                    <a:bodyPr/>
                    <a:lstStyle/>
                    <a:p>
                      <a:pPr algn="l"/>
                      <a:r>
                        <a:rPr lang="en-US" sz="1600" dirty="0"/>
                        <a:t>Localization</a:t>
                      </a:r>
                    </a:p>
                  </a:txBody>
                  <a:tcPr anchor="ctr"/>
                </a:tc>
                <a:tc>
                  <a:txBody>
                    <a:bodyPr/>
                    <a:lstStyle/>
                    <a:p>
                      <a:pPr algn="l"/>
                      <a:r>
                        <a:rPr lang="en-US" sz="1600" dirty="0"/>
                        <a:t>Crash address</a:t>
                      </a:r>
                    </a:p>
                  </a:txBody>
                  <a:tcPr anchor="ctr"/>
                </a:tc>
                <a:extLst>
                  <a:ext uri="{0D108BD9-81ED-4DB2-BD59-A6C34878D82A}">
                    <a16:rowId xmlns:a16="http://schemas.microsoft.com/office/drawing/2014/main" val="2309516172"/>
                  </a:ext>
                </a:extLst>
              </a:tr>
            </a:tbl>
          </a:graphicData>
        </a:graphic>
      </p:graphicFrame>
      <p:sp>
        <p:nvSpPr>
          <p:cNvPr id="6" name="Rectangle 5">
            <a:extLst>
              <a:ext uri="{FF2B5EF4-FFF2-40B4-BE49-F238E27FC236}">
                <a16:creationId xmlns:a16="http://schemas.microsoft.com/office/drawing/2014/main" id="{79966E36-B5B7-516E-AB4B-5C82F1114DD2}"/>
              </a:ext>
            </a:extLst>
          </p:cNvPr>
          <p:cNvSpPr/>
          <p:nvPr/>
        </p:nvSpPr>
        <p:spPr>
          <a:xfrm>
            <a:off x="2180554" y="6068344"/>
            <a:ext cx="4780925" cy="350373"/>
          </a:xfrm>
          <a:prstGeom prst="rect">
            <a:avLst/>
          </a:prstGeom>
          <a:noFill/>
          <a:ln w="28575">
            <a:solidFill>
              <a:schemeClr val="tx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322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Spatial Regression</a:t>
            </a:r>
          </a:p>
        </p:txBody>
      </p:sp>
      <p:pic>
        <p:nvPicPr>
          <p:cNvPr id="2" name="Picture 1">
            <a:extLst>
              <a:ext uri="{FF2B5EF4-FFF2-40B4-BE49-F238E27FC236}">
                <a16:creationId xmlns:a16="http://schemas.microsoft.com/office/drawing/2014/main" id="{9058CE64-AC99-7B43-3D5F-0E05008A1FA2}"/>
              </a:ext>
            </a:extLst>
          </p:cNvPr>
          <p:cNvPicPr>
            <a:picLocks noChangeAspect="1"/>
          </p:cNvPicPr>
          <p:nvPr/>
        </p:nvPicPr>
        <p:blipFill rotWithShape="1">
          <a:blip r:embed="rId2"/>
          <a:srcRect l="3003" t="8410" r="14114"/>
          <a:stretch/>
        </p:blipFill>
        <p:spPr bwMode="auto">
          <a:xfrm>
            <a:off x="1579795" y="1775783"/>
            <a:ext cx="5984409" cy="33064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203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Spatial Regression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C0C1FA0-2199-AB9F-655A-C29BF0455EA9}"/>
                  </a:ext>
                </a:extLst>
              </p:cNvPr>
              <p:cNvSpPr txBox="1"/>
              <p:nvPr/>
            </p:nvSpPr>
            <p:spPr>
              <a:xfrm>
                <a:off x="624990" y="1234044"/>
                <a:ext cx="7894020" cy="331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𝐶</m:t>
                      </m:r>
                      <m:r>
                        <a:rPr lang="en-US" sz="2000" b="0" i="1" smtClean="0">
                          <a:latin typeface="Cambria Math" panose="02040503050406030204" pitchFamily="18" charset="0"/>
                        </a:rPr>
                        <m:t>=−0.025∙</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𝐸</m:t>
                          </m:r>
                        </m:sub>
                      </m:sSub>
                      <m:r>
                        <a:rPr lang="en-US" sz="2000" b="0" i="1" smtClean="0">
                          <a:latin typeface="Cambria Math" panose="02040503050406030204" pitchFamily="18" charset="0"/>
                          <a:ea typeface="Cambria Math" panose="02040503050406030204" pitchFamily="18" charset="0"/>
                        </a:rPr>
                        <m:t>+0.001∙</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𝑝</m:t>
                          </m:r>
                        </m:sub>
                      </m:sSub>
                      <m:r>
                        <a:rPr lang="en-US" sz="2000" b="0" i="1" smtClean="0">
                          <a:latin typeface="Cambria Math" panose="02040503050406030204" pitchFamily="18" charset="0"/>
                          <a:ea typeface="Cambria Math" panose="02040503050406030204" pitchFamily="18" charset="0"/>
                        </a:rPr>
                        <m:t>+0.008∙</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𝑠</m:t>
                          </m:r>
                        </m:sub>
                      </m:sSub>
                      <m:r>
                        <a:rPr lang="en-US" sz="2000" b="0" i="1" smtClean="0">
                          <a:latin typeface="Cambria Math" panose="02040503050406030204" pitchFamily="18" charset="0"/>
                          <a:ea typeface="Cambria Math" panose="02040503050406030204" pitchFamily="18" charset="0"/>
                        </a:rPr>
                        <m:t>+0.035∙</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𝑑</m:t>
                          </m:r>
                        </m:sub>
                      </m:sSub>
                      <m:r>
                        <a:rPr lang="en-US" sz="2000" b="0" i="1" smtClean="0">
                          <a:latin typeface="Cambria Math" panose="02040503050406030204" pitchFamily="18" charset="0"/>
                          <a:ea typeface="Cambria Math" panose="02040503050406030204" pitchFamily="18" charset="0"/>
                        </a:rPr>
                        <m:t>+1.157+0.029</m:t>
                      </m:r>
                    </m:oMath>
                  </m:oMathPara>
                </a14:m>
                <a:endParaRPr lang="en-US" sz="1600" dirty="0"/>
              </a:p>
            </p:txBody>
          </p:sp>
        </mc:Choice>
        <mc:Fallback xmlns="">
          <p:sp>
            <p:nvSpPr>
              <p:cNvPr id="3" name="TextBox 2">
                <a:extLst>
                  <a:ext uri="{FF2B5EF4-FFF2-40B4-BE49-F238E27FC236}">
                    <a16:creationId xmlns:a16="http://schemas.microsoft.com/office/drawing/2014/main" id="{9C0C1FA0-2199-AB9F-655A-C29BF0455EA9}"/>
                  </a:ext>
                </a:extLst>
              </p:cNvPr>
              <p:cNvSpPr txBox="1">
                <a:spLocks noRot="1" noChangeAspect="1" noMove="1" noResize="1" noEditPoints="1" noAdjustHandles="1" noChangeArrowheads="1" noChangeShapeType="1" noTextEdit="1"/>
              </p:cNvSpPr>
              <p:nvPr/>
            </p:nvSpPr>
            <p:spPr>
              <a:xfrm>
                <a:off x="624990" y="1234044"/>
                <a:ext cx="7894020" cy="331437"/>
              </a:xfrm>
              <a:prstGeom prst="rect">
                <a:avLst/>
              </a:prstGeom>
              <a:blipFill>
                <a:blip r:embed="rId2"/>
                <a:stretch>
                  <a:fillRect l="-309" r="-309" b="-20000"/>
                </a:stretch>
              </a:blipFill>
            </p:spPr>
            <p:txBody>
              <a:bodyPr/>
              <a:lstStyle/>
              <a:p>
                <a:r>
                  <a:rPr lang="en-US">
                    <a:noFill/>
                  </a:rPr>
                  <a:t> </a:t>
                </a:r>
              </a:p>
            </p:txBody>
          </p:sp>
        </mc:Fallback>
      </mc:AlternateContent>
      <p:graphicFrame>
        <p:nvGraphicFramePr>
          <p:cNvPr id="23" name="Table 23">
            <a:extLst>
              <a:ext uri="{FF2B5EF4-FFF2-40B4-BE49-F238E27FC236}">
                <a16:creationId xmlns:a16="http://schemas.microsoft.com/office/drawing/2014/main" id="{C22CD164-A147-F15A-7127-065A32A0DCE4}"/>
              </a:ext>
            </a:extLst>
          </p:cNvPr>
          <p:cNvGraphicFramePr>
            <a:graphicFrameLocks noGrp="1"/>
          </p:cNvGraphicFramePr>
          <p:nvPr>
            <p:extLst>
              <p:ext uri="{D42A27DB-BD31-4B8C-83A1-F6EECF244321}">
                <p14:modId xmlns:p14="http://schemas.microsoft.com/office/powerpoint/2010/main" val="3141579648"/>
              </p:ext>
            </p:extLst>
          </p:nvPr>
        </p:nvGraphicFramePr>
        <p:xfrm>
          <a:off x="329400" y="2644022"/>
          <a:ext cx="8485200" cy="2595880"/>
        </p:xfrm>
        <a:graphic>
          <a:graphicData uri="http://schemas.openxmlformats.org/drawingml/2006/table">
            <a:tbl>
              <a:tblPr firstRow="1" bandRow="1">
                <a:tableStyleId>{5C22544A-7EE6-4342-B048-85BDC9FD1C3A}</a:tableStyleId>
              </a:tblPr>
              <a:tblGrid>
                <a:gridCol w="1026434">
                  <a:extLst>
                    <a:ext uri="{9D8B030D-6E8A-4147-A177-3AD203B41FA5}">
                      <a16:colId xmlns:a16="http://schemas.microsoft.com/office/drawing/2014/main" val="4085993772"/>
                    </a:ext>
                  </a:extLst>
                </a:gridCol>
                <a:gridCol w="3862552">
                  <a:extLst>
                    <a:ext uri="{9D8B030D-6E8A-4147-A177-3AD203B41FA5}">
                      <a16:colId xmlns:a16="http://schemas.microsoft.com/office/drawing/2014/main" val="3633918859"/>
                    </a:ext>
                  </a:extLst>
                </a:gridCol>
                <a:gridCol w="1229711">
                  <a:extLst>
                    <a:ext uri="{9D8B030D-6E8A-4147-A177-3AD203B41FA5}">
                      <a16:colId xmlns:a16="http://schemas.microsoft.com/office/drawing/2014/main" val="311051465"/>
                    </a:ext>
                  </a:extLst>
                </a:gridCol>
                <a:gridCol w="1103586">
                  <a:extLst>
                    <a:ext uri="{9D8B030D-6E8A-4147-A177-3AD203B41FA5}">
                      <a16:colId xmlns:a16="http://schemas.microsoft.com/office/drawing/2014/main" val="1051153503"/>
                    </a:ext>
                  </a:extLst>
                </a:gridCol>
                <a:gridCol w="1262917">
                  <a:extLst>
                    <a:ext uri="{9D8B030D-6E8A-4147-A177-3AD203B41FA5}">
                      <a16:colId xmlns:a16="http://schemas.microsoft.com/office/drawing/2014/main" val="2420762082"/>
                    </a:ext>
                  </a:extLst>
                </a:gridCol>
              </a:tblGrid>
              <a:tr h="370840">
                <a:tc>
                  <a:txBody>
                    <a:bodyPr/>
                    <a:lstStyle/>
                    <a:p>
                      <a:pPr algn="ctr"/>
                      <a:r>
                        <a:rPr lang="en-US" dirty="0"/>
                        <a:t>Variable</a:t>
                      </a:r>
                    </a:p>
                  </a:txBody>
                  <a:tcPr anchor="ctr"/>
                </a:tc>
                <a:tc>
                  <a:txBody>
                    <a:bodyPr/>
                    <a:lstStyle/>
                    <a:p>
                      <a:pPr algn="ctr"/>
                      <a:r>
                        <a:rPr lang="en-US" dirty="0"/>
                        <a:t>Description</a:t>
                      </a:r>
                    </a:p>
                  </a:txBody>
                  <a:tcPr anchor="ctr"/>
                </a:tc>
                <a:tc>
                  <a:txBody>
                    <a:bodyPr/>
                    <a:lstStyle/>
                    <a:p>
                      <a:pPr algn="ctr"/>
                      <a:r>
                        <a:rPr lang="en-US" dirty="0"/>
                        <a:t>Std. Error</a:t>
                      </a:r>
                    </a:p>
                  </a:txBody>
                  <a:tcPr anchor="ctr"/>
                </a:tc>
                <a:tc>
                  <a:txBody>
                    <a:bodyPr/>
                    <a:lstStyle/>
                    <a:p>
                      <a:pPr algn="ctr"/>
                      <a:r>
                        <a:rPr lang="en-US" dirty="0"/>
                        <a:t>z-Statistic</a:t>
                      </a:r>
                    </a:p>
                  </a:txBody>
                  <a:tcPr anchor="ctr"/>
                </a:tc>
                <a:tc>
                  <a:txBody>
                    <a:bodyPr/>
                    <a:lstStyle/>
                    <a:p>
                      <a:pPr algn="ctr"/>
                      <a:r>
                        <a:rPr lang="en-US" dirty="0"/>
                        <a:t>Probability</a:t>
                      </a:r>
                    </a:p>
                  </a:txBody>
                  <a:tcPr anchor="ctr"/>
                </a:tc>
                <a:extLst>
                  <a:ext uri="{0D108BD9-81ED-4DB2-BD59-A6C34878D82A}">
                    <a16:rowId xmlns:a16="http://schemas.microsoft.com/office/drawing/2014/main" val="3840648229"/>
                  </a:ext>
                </a:extLst>
              </a:tr>
              <a:tr h="370840">
                <a:tc>
                  <a:txBody>
                    <a:bodyPr/>
                    <a:lstStyle/>
                    <a:p>
                      <a:pPr algn="ctr"/>
                      <a:r>
                        <a:rPr lang="el-GR" dirty="0">
                          <a:latin typeface="Times New Roman" panose="02020603050405020304" pitchFamily="18" charset="0"/>
                          <a:cs typeface="Times New Roman" panose="02020603050405020304" pitchFamily="18" charset="0"/>
                        </a:rPr>
                        <a:t>α</a:t>
                      </a:r>
                      <a:endParaRPr lang="en-US" dirty="0"/>
                    </a:p>
                  </a:txBody>
                  <a:tcPr anchor="ctr"/>
                </a:tc>
                <a:tc>
                  <a:txBody>
                    <a:bodyPr/>
                    <a:lstStyle/>
                    <a:p>
                      <a:pPr algn="ctr"/>
                      <a:r>
                        <a:rPr lang="en-US" dirty="0"/>
                        <a:t>Constant</a:t>
                      </a:r>
                    </a:p>
                  </a:txBody>
                  <a:tcPr anchor="ctr"/>
                </a:tc>
                <a:tc>
                  <a:txBody>
                    <a:bodyPr/>
                    <a:lstStyle/>
                    <a:p>
                      <a:pPr algn="ctr"/>
                      <a:r>
                        <a:rPr lang="en-US" dirty="0"/>
                        <a:t>0.124</a:t>
                      </a:r>
                    </a:p>
                  </a:txBody>
                  <a:tcPr anchor="ctr"/>
                </a:tc>
                <a:tc>
                  <a:txBody>
                    <a:bodyPr/>
                    <a:lstStyle/>
                    <a:p>
                      <a:pPr algn="ctr"/>
                      <a:r>
                        <a:rPr lang="en-US" dirty="0"/>
                        <a:t>92.783</a:t>
                      </a:r>
                    </a:p>
                  </a:txBody>
                  <a:tcPr anchor="ctr"/>
                </a:tc>
                <a:tc>
                  <a:txBody>
                    <a:bodyPr/>
                    <a:lstStyle/>
                    <a:p>
                      <a:pPr algn="ctr"/>
                      <a:r>
                        <a:rPr lang="en-US" dirty="0"/>
                        <a:t>0.000</a:t>
                      </a:r>
                    </a:p>
                  </a:txBody>
                  <a:tcPr anchor="ctr"/>
                </a:tc>
                <a:extLst>
                  <a:ext uri="{0D108BD9-81ED-4DB2-BD59-A6C34878D82A}">
                    <a16:rowId xmlns:a16="http://schemas.microsoft.com/office/drawing/2014/main" val="2668330220"/>
                  </a:ext>
                </a:extLst>
              </a:tr>
              <a:tr h="370840">
                <a:tc>
                  <a:txBody>
                    <a:bodyPr/>
                    <a:lstStyle/>
                    <a:p>
                      <a:pPr algn="ctr"/>
                      <a:r>
                        <a:rPr lang="en-US" dirty="0"/>
                        <a:t>X</a:t>
                      </a:r>
                      <a:r>
                        <a:rPr lang="en-US" baseline="-25000" dirty="0"/>
                        <a:t>E</a:t>
                      </a:r>
                      <a:endParaRPr lang="en-US" dirty="0"/>
                    </a:p>
                  </a:txBody>
                  <a:tcPr anchor="ctr"/>
                </a:tc>
                <a:tc>
                  <a:txBody>
                    <a:bodyPr/>
                    <a:lstStyle/>
                    <a:p>
                      <a:pPr algn="ctr"/>
                      <a:r>
                        <a:rPr lang="en-US" dirty="0"/>
                        <a:t>Social status</a:t>
                      </a:r>
                    </a:p>
                  </a:txBody>
                  <a:tcPr anchor="ctr"/>
                </a:tc>
                <a:tc>
                  <a:txBody>
                    <a:bodyPr/>
                    <a:lstStyle/>
                    <a:p>
                      <a:pPr algn="ctr"/>
                      <a:r>
                        <a:rPr lang="en-US" dirty="0"/>
                        <a:t>0.003</a:t>
                      </a:r>
                    </a:p>
                  </a:txBody>
                  <a:tcPr anchor="ctr"/>
                </a:tc>
                <a:tc>
                  <a:txBody>
                    <a:bodyPr/>
                    <a:lstStyle/>
                    <a:p>
                      <a:pPr algn="ctr"/>
                      <a:r>
                        <a:rPr lang="en-US" dirty="0"/>
                        <a:t>-6.796</a:t>
                      </a:r>
                    </a:p>
                  </a:txBody>
                  <a:tcPr anchor="ctr"/>
                </a:tc>
                <a:tc>
                  <a:txBody>
                    <a:bodyPr/>
                    <a:lstStyle/>
                    <a:p>
                      <a:pPr algn="ctr"/>
                      <a:r>
                        <a:rPr lang="en-US" dirty="0"/>
                        <a:t>0.000</a:t>
                      </a:r>
                    </a:p>
                  </a:txBody>
                  <a:tcPr anchor="ctr"/>
                </a:tc>
                <a:extLst>
                  <a:ext uri="{0D108BD9-81ED-4DB2-BD59-A6C34878D82A}">
                    <a16:rowId xmlns:a16="http://schemas.microsoft.com/office/drawing/2014/main" val="2152777049"/>
                  </a:ext>
                </a:extLst>
              </a:tr>
              <a:tr h="370840">
                <a:tc>
                  <a:txBody>
                    <a:bodyPr/>
                    <a:lstStyle/>
                    <a:p>
                      <a:pPr algn="ctr"/>
                      <a:r>
                        <a:rPr lang="en-US" dirty="0"/>
                        <a:t>X</a:t>
                      </a:r>
                      <a:r>
                        <a:rPr lang="en-US" baseline="-25000" dirty="0"/>
                        <a:t>P</a:t>
                      </a:r>
                    </a:p>
                  </a:txBody>
                  <a:tcPr anchor="ctr"/>
                </a:tc>
                <a:tc>
                  <a:txBody>
                    <a:bodyPr/>
                    <a:lstStyle/>
                    <a:p>
                      <a:pPr algn="ctr"/>
                      <a:r>
                        <a:rPr lang="en-US" dirty="0"/>
                        <a:t>Daily precipitation </a:t>
                      </a:r>
                    </a:p>
                  </a:txBody>
                  <a:tcPr anchor="ctr"/>
                </a:tc>
                <a:tc>
                  <a:txBody>
                    <a:bodyPr/>
                    <a:lstStyle/>
                    <a:p>
                      <a:pPr algn="ctr"/>
                      <a:r>
                        <a:rPr lang="en-US" dirty="0"/>
                        <a:t>0.002</a:t>
                      </a:r>
                    </a:p>
                  </a:txBody>
                  <a:tcPr anchor="ctr"/>
                </a:tc>
                <a:tc>
                  <a:txBody>
                    <a:bodyPr/>
                    <a:lstStyle/>
                    <a:p>
                      <a:pPr algn="ctr"/>
                      <a:r>
                        <a:rPr lang="en-US" dirty="0"/>
                        <a:t>3.187</a:t>
                      </a:r>
                    </a:p>
                  </a:txBody>
                  <a:tcPr anchor="ctr"/>
                </a:tc>
                <a:tc>
                  <a:txBody>
                    <a:bodyPr/>
                    <a:lstStyle/>
                    <a:p>
                      <a:pPr algn="ctr"/>
                      <a:r>
                        <a:rPr lang="en-US" dirty="0"/>
                        <a:t>0.001</a:t>
                      </a:r>
                    </a:p>
                  </a:txBody>
                  <a:tcPr anchor="ctr"/>
                </a:tc>
                <a:extLst>
                  <a:ext uri="{0D108BD9-81ED-4DB2-BD59-A6C34878D82A}">
                    <a16:rowId xmlns:a16="http://schemas.microsoft.com/office/drawing/2014/main" val="2906409387"/>
                  </a:ext>
                </a:extLst>
              </a:tr>
              <a:tr h="370840">
                <a:tc>
                  <a:txBody>
                    <a:bodyPr/>
                    <a:lstStyle/>
                    <a:p>
                      <a:pPr algn="ctr"/>
                      <a:r>
                        <a:rPr lang="en-US" dirty="0"/>
                        <a:t>X</a:t>
                      </a:r>
                      <a:r>
                        <a:rPr lang="en-US" baseline="-25000" dirty="0"/>
                        <a:t>S</a:t>
                      </a:r>
                      <a:endParaRPr lang="en-US" dirty="0"/>
                    </a:p>
                  </a:txBody>
                  <a:tcPr anchor="ctr"/>
                </a:tc>
                <a:tc>
                  <a:txBody>
                    <a:bodyPr/>
                    <a:lstStyle/>
                    <a:p>
                      <a:pPr algn="ctr"/>
                      <a:r>
                        <a:rPr lang="en-US" dirty="0"/>
                        <a:t>Number of signalized intersections </a:t>
                      </a:r>
                    </a:p>
                  </a:txBody>
                  <a:tcPr anchor="ctr"/>
                </a:tc>
                <a:tc>
                  <a:txBody>
                    <a:bodyPr/>
                    <a:lstStyle/>
                    <a:p>
                      <a:pPr algn="ctr"/>
                      <a:r>
                        <a:rPr lang="en-US" dirty="0"/>
                        <a:t>0.009</a:t>
                      </a:r>
                    </a:p>
                  </a:txBody>
                  <a:tcPr anchor="ctr"/>
                </a:tc>
                <a:tc>
                  <a:txBody>
                    <a:bodyPr/>
                    <a:lstStyle/>
                    <a:p>
                      <a:pPr algn="ctr"/>
                      <a:r>
                        <a:rPr lang="en-US" dirty="0"/>
                        <a:t>9.442</a:t>
                      </a:r>
                    </a:p>
                  </a:txBody>
                  <a:tcPr anchor="ctr"/>
                </a:tc>
                <a:tc>
                  <a:txBody>
                    <a:bodyPr/>
                    <a:lstStyle/>
                    <a:p>
                      <a:pPr algn="ctr"/>
                      <a:r>
                        <a:rPr lang="en-US" dirty="0"/>
                        <a:t>0.000</a:t>
                      </a:r>
                    </a:p>
                  </a:txBody>
                  <a:tcPr anchor="ctr"/>
                </a:tc>
                <a:extLst>
                  <a:ext uri="{0D108BD9-81ED-4DB2-BD59-A6C34878D82A}">
                    <a16:rowId xmlns:a16="http://schemas.microsoft.com/office/drawing/2014/main" val="1937725432"/>
                  </a:ext>
                </a:extLst>
              </a:tr>
              <a:tr h="370840">
                <a:tc>
                  <a:txBody>
                    <a:bodyPr/>
                    <a:lstStyle/>
                    <a:p>
                      <a:pPr algn="ctr"/>
                      <a:r>
                        <a:rPr lang="en-US" dirty="0"/>
                        <a:t>X</a:t>
                      </a:r>
                      <a:r>
                        <a:rPr lang="en-US" baseline="-25000" dirty="0"/>
                        <a:t>D</a:t>
                      </a:r>
                      <a:endParaRPr lang="en-US" dirty="0"/>
                    </a:p>
                  </a:txBody>
                  <a:tcPr anchor="ctr"/>
                </a:tc>
                <a:tc>
                  <a:txBody>
                    <a:bodyPr/>
                    <a:lstStyle/>
                    <a:p>
                      <a:pPr algn="ctr"/>
                      <a:r>
                        <a:rPr lang="en-US" dirty="0"/>
                        <a:t>Number of control dispositive</a:t>
                      </a:r>
                    </a:p>
                  </a:txBody>
                  <a:tcPr anchor="ctr"/>
                </a:tc>
                <a:tc>
                  <a:txBody>
                    <a:bodyPr/>
                    <a:lstStyle/>
                    <a:p>
                      <a:pPr algn="ctr"/>
                      <a:r>
                        <a:rPr lang="en-US" dirty="0"/>
                        <a:t>0.034</a:t>
                      </a:r>
                    </a:p>
                  </a:txBody>
                  <a:tcPr anchor="ctr"/>
                </a:tc>
                <a:tc>
                  <a:txBody>
                    <a:bodyPr/>
                    <a:lstStyle/>
                    <a:p>
                      <a:pPr algn="ctr"/>
                      <a:r>
                        <a:rPr lang="en-US" dirty="0"/>
                        <a:t>11.020</a:t>
                      </a:r>
                    </a:p>
                  </a:txBody>
                  <a:tcPr anchor="ctr"/>
                </a:tc>
                <a:tc>
                  <a:txBody>
                    <a:bodyPr/>
                    <a:lstStyle/>
                    <a:p>
                      <a:pPr algn="ctr"/>
                      <a:r>
                        <a:rPr lang="en-US" dirty="0"/>
                        <a:t>0.000</a:t>
                      </a:r>
                    </a:p>
                  </a:txBody>
                  <a:tcPr anchor="ctr"/>
                </a:tc>
                <a:extLst>
                  <a:ext uri="{0D108BD9-81ED-4DB2-BD59-A6C34878D82A}">
                    <a16:rowId xmlns:a16="http://schemas.microsoft.com/office/drawing/2014/main" val="3520206816"/>
                  </a:ext>
                </a:extLst>
              </a:tr>
              <a:tr h="370840">
                <a:tc>
                  <a:txBody>
                    <a:bodyPr/>
                    <a:lstStyle/>
                    <a:p>
                      <a:pPr algn="ctr"/>
                      <a:r>
                        <a:rPr lang="en-US" i="1" dirty="0" err="1"/>
                        <a:t>u</a:t>
                      </a:r>
                      <a:r>
                        <a:rPr lang="en-US" i="1" baseline="-25000" dirty="0" err="1"/>
                        <a:t>i</a:t>
                      </a:r>
                      <a:endParaRPr lang="en-US" i="1" dirty="0"/>
                    </a:p>
                  </a:txBody>
                  <a:tcPr anchor="ctr"/>
                </a:tc>
                <a:tc>
                  <a:txBody>
                    <a:bodyPr/>
                    <a:lstStyle/>
                    <a:p>
                      <a:pPr algn="ctr"/>
                      <a:r>
                        <a:rPr lang="en-US" dirty="0"/>
                        <a:t>Lambda</a:t>
                      </a:r>
                    </a:p>
                  </a:txBody>
                  <a:tcPr anchor="ctr"/>
                </a:tc>
                <a:tc>
                  <a:txBody>
                    <a:bodyPr/>
                    <a:lstStyle/>
                    <a:p>
                      <a:pPr algn="ctr"/>
                      <a:r>
                        <a:rPr lang="en-US" dirty="0"/>
                        <a:t>0.029</a:t>
                      </a:r>
                    </a:p>
                  </a:txBody>
                  <a:tcPr anchor="ctr"/>
                </a:tc>
                <a:tc>
                  <a:txBody>
                    <a:bodyPr/>
                    <a:lstStyle/>
                    <a:p>
                      <a:pPr algn="ctr"/>
                      <a:r>
                        <a:rPr lang="en-US" dirty="0"/>
                        <a:t>4.292</a:t>
                      </a:r>
                    </a:p>
                  </a:txBody>
                  <a:tcPr anchor="ctr"/>
                </a:tc>
                <a:tc>
                  <a:txBody>
                    <a:bodyPr/>
                    <a:lstStyle/>
                    <a:p>
                      <a:pPr algn="ctr"/>
                      <a:r>
                        <a:rPr lang="en-US" dirty="0"/>
                        <a:t>0.000</a:t>
                      </a:r>
                    </a:p>
                  </a:txBody>
                  <a:tcPr anchor="ctr"/>
                </a:tc>
                <a:extLst>
                  <a:ext uri="{0D108BD9-81ED-4DB2-BD59-A6C34878D82A}">
                    <a16:rowId xmlns:a16="http://schemas.microsoft.com/office/drawing/2014/main" val="3231318368"/>
                  </a:ext>
                </a:extLst>
              </a:tr>
            </a:tbl>
          </a:graphicData>
        </a:graphic>
      </p:graphicFrame>
      <p:sp>
        <p:nvSpPr>
          <p:cNvPr id="2" name="CuadroTexto 4">
            <a:extLst>
              <a:ext uri="{FF2B5EF4-FFF2-40B4-BE49-F238E27FC236}">
                <a16:creationId xmlns:a16="http://schemas.microsoft.com/office/drawing/2014/main" id="{AD314963-5566-1EB2-60DE-26E8A268F23C}"/>
              </a:ext>
            </a:extLst>
          </p:cNvPr>
          <p:cNvSpPr txBox="1"/>
          <p:nvPr/>
        </p:nvSpPr>
        <p:spPr>
          <a:xfrm>
            <a:off x="207898" y="654746"/>
            <a:ext cx="8606702" cy="584775"/>
          </a:xfrm>
          <a:prstGeom prst="rect">
            <a:avLst/>
          </a:prstGeom>
          <a:noFill/>
        </p:spPr>
        <p:txBody>
          <a:bodyPr wrap="square" rtlCol="0">
            <a:spAutoFit/>
          </a:bodyPr>
          <a:lstStyle/>
          <a:p>
            <a:pPr algn="just"/>
            <a:r>
              <a:rPr lang="en-US" sz="1600" dirty="0">
                <a:solidFill>
                  <a:schemeClr val="tx1">
                    <a:lumMod val="50000"/>
                    <a:lumOff val="50000"/>
                  </a:schemeClr>
                </a:solidFill>
                <a:latin typeface="Ancizar Sans"/>
                <a:cs typeface="Ancizar Sans"/>
              </a:rPr>
              <a:t>The chosen model is shown next:</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p:txBody>
      </p:sp>
      <p:sp>
        <p:nvSpPr>
          <p:cNvPr id="5" name="CuadroTexto 4">
            <a:extLst>
              <a:ext uri="{FF2B5EF4-FFF2-40B4-BE49-F238E27FC236}">
                <a16:creationId xmlns:a16="http://schemas.microsoft.com/office/drawing/2014/main" id="{6A4D4310-C028-A6DC-43CC-75BFBFC8D70D}"/>
              </a:ext>
            </a:extLst>
          </p:cNvPr>
          <p:cNvSpPr txBox="1"/>
          <p:nvPr/>
        </p:nvSpPr>
        <p:spPr>
          <a:xfrm>
            <a:off x="207898" y="1812364"/>
            <a:ext cx="8606702" cy="584775"/>
          </a:xfrm>
          <a:prstGeom prst="rect">
            <a:avLst/>
          </a:prstGeom>
          <a:noFill/>
        </p:spPr>
        <p:txBody>
          <a:bodyPr wrap="square" rtlCol="0">
            <a:spAutoFit/>
          </a:bodyPr>
          <a:lstStyle/>
          <a:p>
            <a:pPr algn="just"/>
            <a:r>
              <a:rPr lang="en-US" sz="1600" dirty="0">
                <a:solidFill>
                  <a:schemeClr val="tx1">
                    <a:lumMod val="50000"/>
                    <a:lumOff val="50000"/>
                  </a:schemeClr>
                </a:solidFill>
                <a:latin typeface="Ancizar Sans"/>
                <a:cs typeface="Ancizar Sans"/>
              </a:rPr>
              <a:t>The statistical summary:</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p:txBody>
      </p:sp>
    </p:spTree>
    <p:extLst>
      <p:ext uri="{BB962C8B-B14F-4D97-AF65-F5344CB8AC3E}">
        <p14:creationId xmlns:p14="http://schemas.microsoft.com/office/powerpoint/2010/main" val="616284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3514722" y="2920654"/>
            <a:ext cx="2093483" cy="502702"/>
          </a:xfrm>
          <a:prstGeom prst="rect">
            <a:avLst/>
          </a:prstGeom>
          <a:noFill/>
        </p:spPr>
        <p:txBody>
          <a:bodyPr wrap="square" rtlCol="0">
            <a:spAutoFit/>
          </a:bodyPr>
          <a:lstStyle/>
          <a:p>
            <a:pPr algn="ctr">
              <a:lnSpc>
                <a:spcPct val="80000"/>
              </a:lnSpc>
            </a:pPr>
            <a:r>
              <a:rPr lang="en-US" sz="3200" i="1" dirty="0">
                <a:solidFill>
                  <a:srgbClr val="172B7E"/>
                </a:solidFill>
                <a:latin typeface="Ancizar Serif"/>
                <a:cs typeface="Ancizar Serif"/>
              </a:rPr>
              <a:t>Thanks!</a:t>
            </a:r>
            <a:endParaRPr lang="ro-RO" sz="3200" i="1" dirty="0">
              <a:solidFill>
                <a:srgbClr val="172B7E"/>
              </a:solidFill>
              <a:latin typeface="Ancizar Serif"/>
              <a:cs typeface="Ancizar Serif"/>
            </a:endParaRPr>
          </a:p>
        </p:txBody>
      </p:sp>
    </p:spTree>
    <p:extLst>
      <p:ext uri="{BB962C8B-B14F-4D97-AF65-F5344CB8AC3E}">
        <p14:creationId xmlns:p14="http://schemas.microsoft.com/office/powerpoint/2010/main" val="4132190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891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Data Description</a:t>
            </a:r>
          </a:p>
        </p:txBody>
      </p:sp>
      <p:pic>
        <p:nvPicPr>
          <p:cNvPr id="18" name="Picture 17">
            <a:extLst>
              <a:ext uri="{FF2B5EF4-FFF2-40B4-BE49-F238E27FC236}">
                <a16:creationId xmlns:a16="http://schemas.microsoft.com/office/drawing/2014/main" id="{E87DA675-9FE0-CF13-1149-8CFF6F7B7CFD}"/>
              </a:ext>
            </a:extLst>
          </p:cNvPr>
          <p:cNvPicPr>
            <a:picLocks noChangeAspect="1"/>
          </p:cNvPicPr>
          <p:nvPr/>
        </p:nvPicPr>
        <p:blipFill rotWithShape="1">
          <a:blip r:embed="rId2"/>
          <a:srcRect t="7131" r="8740"/>
          <a:stretch/>
        </p:blipFill>
        <p:spPr>
          <a:xfrm>
            <a:off x="2643388" y="485071"/>
            <a:ext cx="3857223" cy="2943930"/>
          </a:xfrm>
          <a:prstGeom prst="rect">
            <a:avLst/>
          </a:prstGeom>
        </p:spPr>
      </p:pic>
      <p:pic>
        <p:nvPicPr>
          <p:cNvPr id="24" name="Picture 23">
            <a:extLst>
              <a:ext uri="{FF2B5EF4-FFF2-40B4-BE49-F238E27FC236}">
                <a16:creationId xmlns:a16="http://schemas.microsoft.com/office/drawing/2014/main" id="{2EA2B73B-E650-5CD1-D6CF-82EFFE576D93}"/>
              </a:ext>
            </a:extLst>
          </p:cNvPr>
          <p:cNvPicPr>
            <a:picLocks noChangeAspect="1"/>
          </p:cNvPicPr>
          <p:nvPr/>
        </p:nvPicPr>
        <p:blipFill rotWithShape="1">
          <a:blip r:embed="rId3"/>
          <a:srcRect t="6803" r="8740"/>
          <a:stretch/>
        </p:blipFill>
        <p:spPr>
          <a:xfrm>
            <a:off x="128204" y="3644223"/>
            <a:ext cx="3857223" cy="2954324"/>
          </a:xfrm>
          <a:prstGeom prst="rect">
            <a:avLst/>
          </a:prstGeom>
        </p:spPr>
      </p:pic>
      <p:pic>
        <p:nvPicPr>
          <p:cNvPr id="26" name="Picture 25">
            <a:extLst>
              <a:ext uri="{FF2B5EF4-FFF2-40B4-BE49-F238E27FC236}">
                <a16:creationId xmlns:a16="http://schemas.microsoft.com/office/drawing/2014/main" id="{B83B7DC2-EB00-2FBA-02A3-3244FAEB6D23}"/>
              </a:ext>
            </a:extLst>
          </p:cNvPr>
          <p:cNvPicPr>
            <a:picLocks noChangeAspect="1"/>
          </p:cNvPicPr>
          <p:nvPr/>
        </p:nvPicPr>
        <p:blipFill rotWithShape="1">
          <a:blip r:embed="rId4"/>
          <a:srcRect t="6476" r="8740"/>
          <a:stretch/>
        </p:blipFill>
        <p:spPr>
          <a:xfrm>
            <a:off x="5158574" y="3644223"/>
            <a:ext cx="3857223" cy="2964717"/>
          </a:xfrm>
          <a:prstGeom prst="rect">
            <a:avLst/>
          </a:prstGeom>
        </p:spPr>
      </p:pic>
    </p:spTree>
    <p:extLst>
      <p:ext uri="{BB962C8B-B14F-4D97-AF65-F5344CB8AC3E}">
        <p14:creationId xmlns:p14="http://schemas.microsoft.com/office/powerpoint/2010/main" val="1058632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891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Data Description</a:t>
            </a:r>
          </a:p>
        </p:txBody>
      </p:sp>
      <p:pic>
        <p:nvPicPr>
          <p:cNvPr id="20" name="Picture 19">
            <a:extLst>
              <a:ext uri="{FF2B5EF4-FFF2-40B4-BE49-F238E27FC236}">
                <a16:creationId xmlns:a16="http://schemas.microsoft.com/office/drawing/2014/main" id="{4B069C08-5527-CAE8-3D25-A8EB5CF91836}"/>
              </a:ext>
            </a:extLst>
          </p:cNvPr>
          <p:cNvPicPr>
            <a:picLocks noChangeAspect="1"/>
          </p:cNvPicPr>
          <p:nvPr/>
        </p:nvPicPr>
        <p:blipFill rotWithShape="1">
          <a:blip r:embed="rId2"/>
          <a:srcRect l="-3149" t="6803" r="8740"/>
          <a:stretch/>
        </p:blipFill>
        <p:spPr>
          <a:xfrm>
            <a:off x="224853" y="1957484"/>
            <a:ext cx="3975081" cy="2943031"/>
          </a:xfrm>
          <a:prstGeom prst="rect">
            <a:avLst/>
          </a:prstGeom>
        </p:spPr>
      </p:pic>
      <p:pic>
        <p:nvPicPr>
          <p:cNvPr id="22" name="Picture 21">
            <a:extLst>
              <a:ext uri="{FF2B5EF4-FFF2-40B4-BE49-F238E27FC236}">
                <a16:creationId xmlns:a16="http://schemas.microsoft.com/office/drawing/2014/main" id="{52FB6CE1-B2CA-2982-6E19-FB549589A2AC}"/>
              </a:ext>
            </a:extLst>
          </p:cNvPr>
          <p:cNvPicPr>
            <a:picLocks noChangeAspect="1"/>
          </p:cNvPicPr>
          <p:nvPr/>
        </p:nvPicPr>
        <p:blipFill rotWithShape="1">
          <a:blip r:embed="rId3"/>
          <a:srcRect t="6476" r="8740"/>
          <a:stretch/>
        </p:blipFill>
        <p:spPr>
          <a:xfrm>
            <a:off x="4944068" y="1957484"/>
            <a:ext cx="3830180" cy="2943931"/>
          </a:xfrm>
          <a:prstGeom prst="rect">
            <a:avLst/>
          </a:prstGeom>
        </p:spPr>
      </p:pic>
    </p:spTree>
    <p:extLst>
      <p:ext uri="{BB962C8B-B14F-4D97-AF65-F5344CB8AC3E}">
        <p14:creationId xmlns:p14="http://schemas.microsoft.com/office/powerpoint/2010/main" val="1032496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891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Data Description</a:t>
            </a:r>
          </a:p>
        </p:txBody>
      </p:sp>
      <p:pic>
        <p:nvPicPr>
          <p:cNvPr id="8" name="Picture 7">
            <a:extLst>
              <a:ext uri="{FF2B5EF4-FFF2-40B4-BE49-F238E27FC236}">
                <a16:creationId xmlns:a16="http://schemas.microsoft.com/office/drawing/2014/main" id="{F52ECB3A-7947-CF8B-A637-B5266830DA7F}"/>
              </a:ext>
            </a:extLst>
          </p:cNvPr>
          <p:cNvPicPr>
            <a:picLocks noChangeAspect="1"/>
          </p:cNvPicPr>
          <p:nvPr/>
        </p:nvPicPr>
        <p:blipFill rotWithShape="1">
          <a:blip r:embed="rId2"/>
          <a:srcRect t="6067" r="8544"/>
          <a:stretch/>
        </p:blipFill>
        <p:spPr>
          <a:xfrm>
            <a:off x="477376" y="565675"/>
            <a:ext cx="3853627" cy="2968520"/>
          </a:xfrm>
          <a:prstGeom prst="rect">
            <a:avLst/>
          </a:prstGeom>
        </p:spPr>
      </p:pic>
      <p:pic>
        <p:nvPicPr>
          <p:cNvPr id="14" name="Picture 13">
            <a:extLst>
              <a:ext uri="{FF2B5EF4-FFF2-40B4-BE49-F238E27FC236}">
                <a16:creationId xmlns:a16="http://schemas.microsoft.com/office/drawing/2014/main" id="{6845FF4B-3007-DDD8-36EB-F45C4645CDB0}"/>
              </a:ext>
            </a:extLst>
          </p:cNvPr>
          <p:cNvPicPr>
            <a:picLocks noChangeAspect="1"/>
          </p:cNvPicPr>
          <p:nvPr/>
        </p:nvPicPr>
        <p:blipFill rotWithShape="1">
          <a:blip r:embed="rId3"/>
          <a:srcRect l="20484" t="6393" r="16300" b="17539"/>
          <a:stretch/>
        </p:blipFill>
        <p:spPr>
          <a:xfrm>
            <a:off x="5342920" y="565675"/>
            <a:ext cx="3068811" cy="2769556"/>
          </a:xfrm>
          <a:prstGeom prst="rect">
            <a:avLst/>
          </a:prstGeom>
        </p:spPr>
      </p:pic>
      <p:graphicFrame>
        <p:nvGraphicFramePr>
          <p:cNvPr id="15" name="Table 14">
            <a:extLst>
              <a:ext uri="{FF2B5EF4-FFF2-40B4-BE49-F238E27FC236}">
                <a16:creationId xmlns:a16="http://schemas.microsoft.com/office/drawing/2014/main" id="{756CC41C-B643-9CB6-1D8D-FE7AED8F7456}"/>
              </a:ext>
            </a:extLst>
          </p:cNvPr>
          <p:cNvGraphicFramePr>
            <a:graphicFrameLocks noGrp="1"/>
          </p:cNvGraphicFramePr>
          <p:nvPr>
            <p:extLst>
              <p:ext uri="{D42A27DB-BD31-4B8C-83A1-F6EECF244321}">
                <p14:modId xmlns:p14="http://schemas.microsoft.com/office/powerpoint/2010/main" val="2959293070"/>
              </p:ext>
            </p:extLst>
          </p:nvPr>
        </p:nvGraphicFramePr>
        <p:xfrm>
          <a:off x="1589485" y="3890907"/>
          <a:ext cx="2192796" cy="2787015"/>
        </p:xfrm>
        <a:graphic>
          <a:graphicData uri="http://schemas.openxmlformats.org/drawingml/2006/table">
            <a:tbl>
              <a:tblPr>
                <a:tableStyleId>{616DA210-FB5B-4158-B5E0-FEB733F419BA}</a:tableStyleId>
              </a:tblPr>
              <a:tblGrid>
                <a:gridCol w="1315678">
                  <a:extLst>
                    <a:ext uri="{9D8B030D-6E8A-4147-A177-3AD203B41FA5}">
                      <a16:colId xmlns:a16="http://schemas.microsoft.com/office/drawing/2014/main" val="2440942490"/>
                    </a:ext>
                  </a:extLst>
                </a:gridCol>
                <a:gridCol w="877118">
                  <a:extLst>
                    <a:ext uri="{9D8B030D-6E8A-4147-A177-3AD203B41FA5}">
                      <a16:colId xmlns:a16="http://schemas.microsoft.com/office/drawing/2014/main" val="4249856621"/>
                    </a:ext>
                  </a:extLst>
                </a:gridCol>
              </a:tblGrid>
              <a:tr h="216354">
                <a:tc>
                  <a:txBody>
                    <a:bodyPr/>
                    <a:lstStyle/>
                    <a:p>
                      <a:pPr algn="ctr" fontAlgn="t"/>
                      <a:r>
                        <a:rPr lang="en-US" sz="1600" b="1" u="none" strike="noStrike" dirty="0">
                          <a:effectLst/>
                        </a:rPr>
                        <a:t>Auto brand</a:t>
                      </a:r>
                      <a:endParaRPr lang="en-US" sz="16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tc>
                  <a:txBody>
                    <a:bodyPr/>
                    <a:lstStyle/>
                    <a:p>
                      <a:pPr algn="ctr" fontAlgn="t"/>
                      <a:r>
                        <a:rPr lang="en-US" sz="1600" b="1" u="none" strike="noStrike" dirty="0">
                          <a:effectLst/>
                        </a:rPr>
                        <a:t>Crashes</a:t>
                      </a:r>
                      <a:endParaRPr lang="en-US" sz="1600" b="1" i="0" u="none" strike="noStrike" dirty="0">
                        <a:solidFill>
                          <a:srgbClr val="000000"/>
                        </a:solidFill>
                        <a:effectLst/>
                        <a:latin typeface="Calibri" panose="020F0502020204030204" pitchFamily="34" charset="0"/>
                      </a:endParaRPr>
                    </a:p>
                  </a:txBody>
                  <a:tcPr marL="9525" marR="9525" marT="9525" marB="0" anchor="ctr">
                    <a:solidFill>
                      <a:schemeClr val="tx2">
                        <a:lumMod val="40000"/>
                        <a:lumOff val="60000"/>
                      </a:schemeClr>
                    </a:solidFill>
                  </a:tcPr>
                </a:tc>
                <a:extLst>
                  <a:ext uri="{0D108BD9-81ED-4DB2-BD59-A6C34878D82A}">
                    <a16:rowId xmlns:a16="http://schemas.microsoft.com/office/drawing/2014/main" val="2042145076"/>
                  </a:ext>
                </a:extLst>
              </a:tr>
              <a:tr h="216354">
                <a:tc>
                  <a:txBody>
                    <a:bodyPr/>
                    <a:lstStyle/>
                    <a:p>
                      <a:pPr algn="ctr" fontAlgn="t"/>
                      <a:r>
                        <a:rPr lang="en-US" sz="1600" u="none" strike="noStrike" dirty="0">
                          <a:effectLst/>
                        </a:rPr>
                        <a:t>Chevrolet</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5.586</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712452888"/>
                  </a:ext>
                </a:extLst>
              </a:tr>
              <a:tr h="216354">
                <a:tc>
                  <a:txBody>
                    <a:bodyPr/>
                    <a:lstStyle/>
                    <a:p>
                      <a:pPr algn="ctr" fontAlgn="t"/>
                      <a:r>
                        <a:rPr lang="en-US" sz="1600" u="none" strike="noStrike" dirty="0">
                          <a:effectLst/>
                        </a:rPr>
                        <a:t>Renault</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4.405</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80583088"/>
                  </a:ext>
                </a:extLst>
              </a:tr>
              <a:tr h="216354">
                <a:tc>
                  <a:txBody>
                    <a:bodyPr/>
                    <a:lstStyle/>
                    <a:p>
                      <a:pPr algn="ctr" fontAlgn="t"/>
                      <a:r>
                        <a:rPr lang="en-US" sz="1600" u="none" strike="noStrike" dirty="0">
                          <a:effectLst/>
                        </a:rPr>
                        <a:t>Hyundai</a:t>
                      </a:r>
                      <a:endParaRPr lang="en-US" sz="16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3.477</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163955907"/>
                  </a:ext>
                </a:extLst>
              </a:tr>
              <a:tr h="216354">
                <a:tc>
                  <a:txBody>
                    <a:bodyPr/>
                    <a:lstStyle/>
                    <a:p>
                      <a:pPr algn="ctr" fontAlgn="t"/>
                      <a:r>
                        <a:rPr lang="en-US" sz="1600" u="none" strike="noStrike">
                          <a:effectLst/>
                        </a:rPr>
                        <a:t>Mazda</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1.974</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68738400"/>
                  </a:ext>
                </a:extLst>
              </a:tr>
              <a:tr h="216354">
                <a:tc>
                  <a:txBody>
                    <a:bodyPr/>
                    <a:lstStyle/>
                    <a:p>
                      <a:pPr algn="ctr" fontAlgn="t"/>
                      <a:r>
                        <a:rPr lang="en-US" sz="1600" u="none" strike="noStrike">
                          <a:effectLst/>
                        </a:rPr>
                        <a:t>Kia</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1.698</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90617467"/>
                  </a:ext>
                </a:extLst>
              </a:tr>
              <a:tr h="216354">
                <a:tc>
                  <a:txBody>
                    <a:bodyPr/>
                    <a:lstStyle/>
                    <a:p>
                      <a:pPr algn="ctr" fontAlgn="t"/>
                      <a:r>
                        <a:rPr lang="en-US" sz="1600" u="none" strike="noStrike">
                          <a:effectLst/>
                        </a:rPr>
                        <a:t>Nissan</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817</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811767428"/>
                  </a:ext>
                </a:extLst>
              </a:tr>
              <a:tr h="216354">
                <a:tc>
                  <a:txBody>
                    <a:bodyPr/>
                    <a:lstStyle/>
                    <a:p>
                      <a:pPr algn="ctr" fontAlgn="t"/>
                      <a:r>
                        <a:rPr lang="en-US" sz="1600" u="none" strike="noStrike">
                          <a:effectLst/>
                        </a:rPr>
                        <a:t>Ford</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608</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137783370"/>
                  </a:ext>
                </a:extLst>
              </a:tr>
              <a:tr h="216354">
                <a:tc>
                  <a:txBody>
                    <a:bodyPr/>
                    <a:lstStyle/>
                    <a:p>
                      <a:pPr algn="ctr" fontAlgn="t"/>
                      <a:r>
                        <a:rPr lang="en-US" sz="1600" u="none" strike="noStrike">
                          <a:effectLst/>
                        </a:rPr>
                        <a:t>Volkswagen</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468</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281302402"/>
                  </a:ext>
                </a:extLst>
              </a:tr>
              <a:tr h="216354">
                <a:tc>
                  <a:txBody>
                    <a:bodyPr/>
                    <a:lstStyle/>
                    <a:p>
                      <a:pPr algn="ctr" fontAlgn="t"/>
                      <a:r>
                        <a:rPr lang="en-US" sz="1600" u="none" strike="noStrike">
                          <a:effectLst/>
                        </a:rPr>
                        <a:t>Suzuki</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262</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31649406"/>
                  </a:ext>
                </a:extLst>
              </a:tr>
              <a:tr h="216354">
                <a:tc>
                  <a:txBody>
                    <a:bodyPr/>
                    <a:lstStyle/>
                    <a:p>
                      <a:pPr algn="ctr" fontAlgn="t"/>
                      <a:r>
                        <a:rPr lang="en-US" sz="1600" u="none" strike="noStrike">
                          <a:effectLst/>
                        </a:rPr>
                        <a:t>Toyota</a:t>
                      </a:r>
                      <a:endParaRPr lang="en-US" sz="16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1600" u="none" strike="noStrike" dirty="0">
                          <a:effectLst/>
                        </a:rPr>
                        <a:t>258</a:t>
                      </a:r>
                      <a:endParaRPr lang="en-US" sz="16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56213507"/>
                  </a:ext>
                </a:extLst>
              </a:tr>
            </a:tbl>
          </a:graphicData>
        </a:graphic>
      </p:graphicFrame>
      <p:graphicFrame>
        <p:nvGraphicFramePr>
          <p:cNvPr id="16" name="Table 15">
            <a:extLst>
              <a:ext uri="{FF2B5EF4-FFF2-40B4-BE49-F238E27FC236}">
                <a16:creationId xmlns:a16="http://schemas.microsoft.com/office/drawing/2014/main" id="{CF02B553-E539-328D-E3D5-0A5113CE7094}"/>
              </a:ext>
            </a:extLst>
          </p:cNvPr>
          <p:cNvGraphicFramePr>
            <a:graphicFrameLocks noGrp="1"/>
          </p:cNvGraphicFramePr>
          <p:nvPr>
            <p:extLst>
              <p:ext uri="{D42A27DB-BD31-4B8C-83A1-F6EECF244321}">
                <p14:modId xmlns:p14="http://schemas.microsoft.com/office/powerpoint/2010/main" val="2422785748"/>
              </p:ext>
            </p:extLst>
          </p:nvPr>
        </p:nvGraphicFramePr>
        <p:xfrm>
          <a:off x="5552780" y="3890907"/>
          <a:ext cx="2304644" cy="2426642"/>
        </p:xfrm>
        <a:graphic>
          <a:graphicData uri="http://schemas.openxmlformats.org/drawingml/2006/table">
            <a:tbl>
              <a:tblPr>
                <a:tableStyleId>{2D5ABB26-0587-4C30-8999-92F81FD0307C}</a:tableStyleId>
              </a:tblPr>
              <a:tblGrid>
                <a:gridCol w="1185655">
                  <a:extLst>
                    <a:ext uri="{9D8B030D-6E8A-4147-A177-3AD203B41FA5}">
                      <a16:colId xmlns:a16="http://schemas.microsoft.com/office/drawing/2014/main" val="3592887601"/>
                    </a:ext>
                  </a:extLst>
                </a:gridCol>
                <a:gridCol w="1118989">
                  <a:extLst>
                    <a:ext uri="{9D8B030D-6E8A-4147-A177-3AD203B41FA5}">
                      <a16:colId xmlns:a16="http://schemas.microsoft.com/office/drawing/2014/main" val="1918543494"/>
                    </a:ext>
                  </a:extLst>
                </a:gridCol>
              </a:tblGrid>
              <a:tr h="399722">
                <a:tc>
                  <a:txBody>
                    <a:bodyPr/>
                    <a:lstStyle/>
                    <a:p>
                      <a:pPr algn="ctr" fontAlgn="t"/>
                      <a:r>
                        <a:rPr lang="en-US" sz="1600" b="1" u="none" strike="noStrike" dirty="0">
                          <a:effectLst/>
                        </a:rPr>
                        <a:t>Moto brand</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pPr algn="ctr" fontAlgn="t"/>
                      <a:r>
                        <a:rPr lang="en-US" sz="1600" b="1" u="none" strike="noStrike" dirty="0">
                          <a:effectLst/>
                        </a:rPr>
                        <a:t>Crashes</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905618077"/>
                  </a:ext>
                </a:extLst>
              </a:tr>
              <a:tr h="220841">
                <a:tc>
                  <a:txBody>
                    <a:bodyPr/>
                    <a:lstStyle/>
                    <a:p>
                      <a:pPr algn="ctr" fontAlgn="t"/>
                      <a:r>
                        <a:rPr lang="en-US" sz="1600" u="none" strike="noStrike" dirty="0">
                          <a:effectLst/>
                        </a:rPr>
                        <a:t>Bajaj</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3.615</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3392321"/>
                  </a:ext>
                </a:extLst>
              </a:tr>
              <a:tr h="220841">
                <a:tc>
                  <a:txBody>
                    <a:bodyPr/>
                    <a:lstStyle/>
                    <a:p>
                      <a:pPr algn="ctr" fontAlgn="t"/>
                      <a:r>
                        <a:rPr lang="en-US" sz="1600" u="none" strike="noStrike">
                          <a:effectLst/>
                        </a:rPr>
                        <a:t>Yamaha</a:t>
                      </a:r>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3.601</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3179382"/>
                  </a:ext>
                </a:extLst>
              </a:tr>
              <a:tr h="220841">
                <a:tc>
                  <a:txBody>
                    <a:bodyPr/>
                    <a:lstStyle/>
                    <a:p>
                      <a:pPr algn="ctr" fontAlgn="t"/>
                      <a:r>
                        <a:rPr lang="en-US" sz="1600" u="none" strike="noStrike">
                          <a:effectLst/>
                        </a:rPr>
                        <a:t>Akt</a:t>
                      </a:r>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2.637</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4184900"/>
                  </a:ext>
                </a:extLst>
              </a:tr>
              <a:tr h="220841">
                <a:tc>
                  <a:txBody>
                    <a:bodyPr/>
                    <a:lstStyle/>
                    <a:p>
                      <a:pPr algn="ctr" fontAlgn="t"/>
                      <a:r>
                        <a:rPr lang="en-US" sz="1600" u="none" strike="noStrike">
                          <a:effectLst/>
                        </a:rPr>
                        <a:t>Kymco</a:t>
                      </a:r>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1.598</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669238"/>
                  </a:ext>
                </a:extLst>
              </a:tr>
              <a:tr h="220841">
                <a:tc>
                  <a:txBody>
                    <a:bodyPr/>
                    <a:lstStyle/>
                    <a:p>
                      <a:pPr algn="ctr" fontAlgn="t"/>
                      <a:r>
                        <a:rPr lang="en-US" sz="1600" u="none" strike="noStrike">
                          <a:effectLst/>
                        </a:rPr>
                        <a:t>Honda</a:t>
                      </a:r>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1.133</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6438415"/>
                  </a:ext>
                </a:extLst>
              </a:tr>
              <a:tr h="220841">
                <a:tc>
                  <a:txBody>
                    <a:bodyPr/>
                    <a:lstStyle/>
                    <a:p>
                      <a:pPr algn="ctr" fontAlgn="t"/>
                      <a:r>
                        <a:rPr lang="en-US" sz="1600" u="none" strike="noStrike">
                          <a:effectLst/>
                        </a:rPr>
                        <a:t>Suzuki</a:t>
                      </a:r>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567</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508189"/>
                  </a:ext>
                </a:extLst>
              </a:tr>
              <a:tr h="220841">
                <a:tc>
                  <a:txBody>
                    <a:bodyPr/>
                    <a:lstStyle/>
                    <a:p>
                      <a:pPr algn="ctr" fontAlgn="t"/>
                      <a:r>
                        <a:rPr lang="en-US" sz="1600" u="none" strike="noStrike">
                          <a:effectLst/>
                        </a:rPr>
                        <a:t>Auteco</a:t>
                      </a:r>
                      <a:endParaRPr lang="en-US" sz="1600" b="1" i="0" u="none" strike="noStrike">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558</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102696"/>
                  </a:ext>
                </a:extLst>
              </a:tr>
              <a:tr h="220841">
                <a:tc>
                  <a:txBody>
                    <a:bodyPr/>
                    <a:lstStyle/>
                    <a:p>
                      <a:pPr algn="ctr" fontAlgn="t"/>
                      <a:r>
                        <a:rPr lang="en-US" sz="1600" u="none" strike="noStrike" dirty="0" err="1">
                          <a:effectLst/>
                        </a:rPr>
                        <a:t>Tvs</a:t>
                      </a:r>
                      <a:endParaRPr lang="en-US" sz="1600" b="1"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257</a:t>
                      </a:r>
                      <a:endParaRPr lang="en-US" sz="1600" b="0" i="0" u="none" strike="noStrike" dirty="0">
                        <a:solidFill>
                          <a:srgbClr val="000000"/>
                        </a:solidFill>
                        <a:effectLst/>
                        <a:latin typeface="Calibri" panose="020F0502020204030204" pitchFamily="34"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7850895"/>
                  </a:ext>
                </a:extLst>
              </a:tr>
            </a:tbl>
          </a:graphicData>
        </a:graphic>
      </p:graphicFrame>
    </p:spTree>
    <p:extLst>
      <p:ext uri="{BB962C8B-B14F-4D97-AF65-F5344CB8AC3E}">
        <p14:creationId xmlns:p14="http://schemas.microsoft.com/office/powerpoint/2010/main" val="190143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891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Data Cleaning</a:t>
            </a:r>
          </a:p>
        </p:txBody>
      </p:sp>
      <p:sp>
        <p:nvSpPr>
          <p:cNvPr id="2" name="CuadroTexto 4">
            <a:extLst>
              <a:ext uri="{FF2B5EF4-FFF2-40B4-BE49-F238E27FC236}">
                <a16:creationId xmlns:a16="http://schemas.microsoft.com/office/drawing/2014/main" id="{74070B78-8740-1CBF-576D-AAF8583C4109}"/>
              </a:ext>
            </a:extLst>
          </p:cNvPr>
          <p:cNvSpPr txBox="1"/>
          <p:nvPr/>
        </p:nvSpPr>
        <p:spPr>
          <a:xfrm>
            <a:off x="207897" y="654746"/>
            <a:ext cx="8726241" cy="4031873"/>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For spatial analysis, </a:t>
            </a:r>
            <a:r>
              <a:rPr lang="en-US" sz="1600" b="1" dirty="0">
                <a:solidFill>
                  <a:schemeClr val="tx1">
                    <a:lumMod val="50000"/>
                    <a:lumOff val="50000"/>
                  </a:schemeClr>
                </a:solidFill>
                <a:latin typeface="Ancizar Sans"/>
                <a:cs typeface="Ancizar Sans"/>
              </a:rPr>
              <a:t>tidy data </a:t>
            </a:r>
            <a:r>
              <a:rPr lang="en-US" sz="1600" dirty="0">
                <a:solidFill>
                  <a:schemeClr val="tx1">
                    <a:lumMod val="50000"/>
                    <a:lumOff val="50000"/>
                  </a:schemeClr>
                </a:solidFill>
                <a:latin typeface="Ancizar Sans"/>
                <a:cs typeface="Ancizar Sans"/>
              </a:rPr>
              <a:t>is needed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 </a:t>
            </a:r>
            <a:r>
              <a:rPr lang="en-US" sz="1600" dirty="0">
                <a:solidFill>
                  <a:schemeClr val="tx1">
                    <a:lumMod val="50000"/>
                    <a:lumOff val="50000"/>
                  </a:schemeClr>
                </a:solidFill>
                <a:latin typeface="Ancizar Sans"/>
              </a:rPr>
              <a:t>duplicate values removed.</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New variables were computed:</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742950" lvl="1" indent="-285750" algn="just">
              <a:buFont typeface="Arial" panose="020B0604020202020204" pitchFamily="34" charset="0"/>
              <a:buChar char="•"/>
            </a:pPr>
            <a:r>
              <a:rPr lang="en-US" sz="1600" b="1" dirty="0">
                <a:solidFill>
                  <a:schemeClr val="tx1">
                    <a:lumMod val="50000"/>
                    <a:lumOff val="50000"/>
                  </a:schemeClr>
                </a:solidFill>
                <a:latin typeface="Ancizar Sans"/>
                <a:cs typeface="Ancizar Sans"/>
              </a:rPr>
              <a:t>Quantitative variables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dirty="0">
                <a:solidFill>
                  <a:schemeClr val="tx1">
                    <a:lumMod val="50000"/>
                    <a:lumOff val="50000"/>
                  </a:schemeClr>
                </a:solidFill>
                <a:latin typeface="Ancizar Sans"/>
                <a:cs typeface="Ancizar Sans"/>
              </a:rPr>
              <a:t> number of vehicles, and average age of the drivers.</a:t>
            </a:r>
          </a:p>
          <a:p>
            <a:pPr marL="742950" lvl="1"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742950" lvl="1" indent="-285750" algn="just">
              <a:buFont typeface="Arial" panose="020B0604020202020204" pitchFamily="34" charset="0"/>
              <a:buChar char="•"/>
            </a:pPr>
            <a:r>
              <a:rPr lang="en-US" sz="1600" b="1" dirty="0">
                <a:solidFill>
                  <a:schemeClr val="tx1">
                    <a:lumMod val="50000"/>
                    <a:lumOff val="50000"/>
                  </a:schemeClr>
                </a:solidFill>
                <a:latin typeface="Ancizar Sans"/>
                <a:cs typeface="Ancizar Sans"/>
              </a:rPr>
              <a:t>Dummy variables </a:t>
            </a:r>
            <a:r>
              <a:rPr lang="en-US" sz="1600" dirty="0">
                <a:solidFill>
                  <a:schemeClr val="tx1">
                    <a:lumMod val="50000"/>
                    <a:lumOff val="50000"/>
                  </a:schemeClr>
                </a:solidFill>
                <a:latin typeface="Times New Roman" panose="02020603050405020304" pitchFamily="18" charset="0"/>
                <a:cs typeface="Times New Roman" panose="02020603050405020304" pitchFamily="18" charset="0"/>
              </a:rPr>
              <a:t>→</a:t>
            </a:r>
            <a:r>
              <a:rPr lang="en-US" sz="1600" dirty="0">
                <a:solidFill>
                  <a:schemeClr val="tx1">
                    <a:lumMod val="50000"/>
                    <a:lumOff val="50000"/>
                  </a:schemeClr>
                </a:solidFill>
                <a:latin typeface="Ancizar Sans"/>
                <a:cs typeface="Ancizar Sans"/>
              </a:rPr>
              <a:t> vulnerable road users (VRU) involved in the crash, such as motorcycles and bicycles. The dataset did not included accidents involving pedestrians.</a:t>
            </a:r>
          </a:p>
          <a:p>
            <a:pPr algn="just"/>
            <a:endParaRPr lang="en-US" sz="1600" dirty="0">
              <a:solidFill>
                <a:schemeClr val="tx1">
                  <a:lumMod val="50000"/>
                  <a:lumOff val="50000"/>
                </a:schemeClr>
              </a:solidFill>
              <a:latin typeface="Ancizar Sans"/>
              <a:cs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A temporal segmentation was done considering the following:</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742950" lvl="1"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Crashes that resulted in </a:t>
            </a:r>
            <a:r>
              <a:rPr lang="en-US" sz="1600" b="1" dirty="0">
                <a:solidFill>
                  <a:schemeClr val="tx1">
                    <a:lumMod val="50000"/>
                    <a:lumOff val="50000"/>
                  </a:schemeClr>
                </a:solidFill>
                <a:latin typeface="Ancizar Sans"/>
                <a:cs typeface="Ancizar Sans"/>
              </a:rPr>
              <a:t>injured </a:t>
            </a:r>
            <a:r>
              <a:rPr lang="en-US" sz="1600" dirty="0">
                <a:solidFill>
                  <a:schemeClr val="tx1">
                    <a:lumMod val="50000"/>
                    <a:lumOff val="50000"/>
                  </a:schemeClr>
                </a:solidFill>
                <a:latin typeface="Ancizar Sans"/>
                <a:cs typeface="Ancizar Sans"/>
              </a:rPr>
              <a:t>people.</a:t>
            </a:r>
            <a:endParaRPr lang="en-US" sz="1600" b="1" dirty="0">
              <a:solidFill>
                <a:schemeClr val="tx1">
                  <a:lumMod val="50000"/>
                  <a:lumOff val="50000"/>
                </a:schemeClr>
              </a:solidFill>
              <a:latin typeface="Ancizar Sans"/>
              <a:cs typeface="Ancizar Sans"/>
            </a:endParaRPr>
          </a:p>
          <a:p>
            <a:pPr marL="742950" lvl="1"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Between </a:t>
            </a:r>
            <a:r>
              <a:rPr lang="en-US" sz="1600" b="1" dirty="0">
                <a:solidFill>
                  <a:schemeClr val="tx1">
                    <a:lumMod val="50000"/>
                    <a:lumOff val="50000"/>
                  </a:schemeClr>
                </a:solidFill>
                <a:latin typeface="Ancizar Sans"/>
                <a:cs typeface="Ancizar Sans"/>
              </a:rPr>
              <a:t>5:30</a:t>
            </a:r>
            <a:r>
              <a:rPr lang="en-US" sz="1600" dirty="0">
                <a:solidFill>
                  <a:schemeClr val="tx1">
                    <a:lumMod val="50000"/>
                    <a:lumOff val="50000"/>
                  </a:schemeClr>
                </a:solidFill>
                <a:latin typeface="Ancizar Sans"/>
                <a:cs typeface="Ancizar Sans"/>
              </a:rPr>
              <a:t> and </a:t>
            </a:r>
            <a:r>
              <a:rPr lang="en-US" sz="1600" b="1" dirty="0">
                <a:solidFill>
                  <a:schemeClr val="tx1">
                    <a:lumMod val="50000"/>
                    <a:lumOff val="50000"/>
                  </a:schemeClr>
                </a:solidFill>
                <a:latin typeface="Ancizar Sans"/>
                <a:cs typeface="Ancizar Sans"/>
              </a:rPr>
              <a:t>18:30 hours.</a:t>
            </a:r>
            <a:endParaRPr lang="en-US" sz="1600" dirty="0">
              <a:solidFill>
                <a:schemeClr val="tx1">
                  <a:lumMod val="50000"/>
                  <a:lumOff val="50000"/>
                </a:schemeClr>
              </a:solidFill>
              <a:latin typeface="Ancizar Sans"/>
              <a:cs typeface="Ancizar Sans"/>
            </a:endParaRPr>
          </a:p>
          <a:p>
            <a:pPr marL="742950" lvl="1"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Typical days </a:t>
            </a:r>
            <a:r>
              <a:rPr lang="en-US" sz="1600" b="1" dirty="0">
                <a:solidFill>
                  <a:schemeClr val="tx1">
                    <a:lumMod val="50000"/>
                    <a:lumOff val="50000"/>
                  </a:schemeClr>
                </a:solidFill>
                <a:latin typeface="Ancizar Sans"/>
                <a:cs typeface="Ancizar Sans"/>
              </a:rPr>
              <a:t>Tuesday</a:t>
            </a:r>
            <a:r>
              <a:rPr lang="en-US" sz="1600" dirty="0">
                <a:solidFill>
                  <a:schemeClr val="tx1">
                    <a:lumMod val="50000"/>
                    <a:lumOff val="50000"/>
                  </a:schemeClr>
                </a:solidFill>
                <a:latin typeface="Ancizar Sans"/>
                <a:cs typeface="Ancizar Sans"/>
              </a:rPr>
              <a:t>, </a:t>
            </a:r>
            <a:r>
              <a:rPr lang="en-US" sz="1600" b="1" dirty="0">
                <a:solidFill>
                  <a:schemeClr val="tx1">
                    <a:lumMod val="50000"/>
                    <a:lumOff val="50000"/>
                  </a:schemeClr>
                </a:solidFill>
                <a:latin typeface="Ancizar Sans"/>
                <a:cs typeface="Ancizar Sans"/>
              </a:rPr>
              <a:t>Wednesday, </a:t>
            </a:r>
            <a:r>
              <a:rPr lang="en-US" sz="1600" dirty="0">
                <a:solidFill>
                  <a:schemeClr val="tx1">
                    <a:lumMod val="50000"/>
                    <a:lumOff val="50000"/>
                  </a:schemeClr>
                </a:solidFill>
                <a:latin typeface="Ancizar Sans"/>
                <a:cs typeface="Ancizar Sans"/>
              </a:rPr>
              <a:t>and </a:t>
            </a:r>
            <a:r>
              <a:rPr lang="en-US" sz="1600" b="1" dirty="0">
                <a:solidFill>
                  <a:schemeClr val="tx1">
                    <a:lumMod val="50000"/>
                    <a:lumOff val="50000"/>
                  </a:schemeClr>
                </a:solidFill>
                <a:latin typeface="Ancizar Sans"/>
                <a:cs typeface="Ancizar Sans"/>
              </a:rPr>
              <a:t>Thursday.</a:t>
            </a:r>
          </a:p>
          <a:p>
            <a:pPr marL="285750" indent="-285750" algn="just">
              <a:buFont typeface="Arial" panose="020B0604020202020204" pitchFamily="34" charset="0"/>
              <a:buChar char="•"/>
            </a:pPr>
            <a:endParaRPr lang="en-US" sz="1600" dirty="0">
              <a:solidFill>
                <a:schemeClr val="tx1">
                  <a:lumMod val="50000"/>
                  <a:lumOff val="50000"/>
                </a:schemeClr>
              </a:solidFill>
              <a:latin typeface="Ancizar Sans"/>
              <a:cs typeface="Ancizar Sans"/>
            </a:endParaRPr>
          </a:p>
          <a:p>
            <a:pPr marL="285750" indent="-285750" algn="just">
              <a:buFont typeface="Arial" panose="020B0604020202020204" pitchFamily="34" charset="0"/>
              <a:buChar char="•"/>
            </a:pPr>
            <a:r>
              <a:rPr lang="en-US" sz="1600" dirty="0">
                <a:solidFill>
                  <a:schemeClr val="tx1">
                    <a:lumMod val="50000"/>
                    <a:lumOff val="50000"/>
                  </a:schemeClr>
                </a:solidFill>
                <a:latin typeface="Ancizar Sans"/>
                <a:cs typeface="Ancizar Sans"/>
              </a:rPr>
              <a:t>Macro-level analysis in </a:t>
            </a:r>
            <a:r>
              <a:rPr lang="en-US" sz="1600" b="1" dirty="0">
                <a:solidFill>
                  <a:schemeClr val="tx1">
                    <a:lumMod val="50000"/>
                    <a:lumOff val="50000"/>
                  </a:schemeClr>
                </a:solidFill>
                <a:latin typeface="Ancizar Sans"/>
                <a:cs typeface="Ancizar Sans"/>
              </a:rPr>
              <a:t>265</a:t>
            </a:r>
            <a:r>
              <a:rPr lang="en-US" sz="1600" dirty="0">
                <a:solidFill>
                  <a:schemeClr val="tx1">
                    <a:lumMod val="50000"/>
                    <a:lumOff val="50000"/>
                  </a:schemeClr>
                </a:solidFill>
                <a:latin typeface="Ancizar Sans"/>
                <a:cs typeface="Ancizar Sans"/>
              </a:rPr>
              <a:t> </a:t>
            </a:r>
            <a:r>
              <a:rPr lang="en-US" sz="1600" b="1" dirty="0">
                <a:solidFill>
                  <a:schemeClr val="tx1">
                    <a:lumMod val="50000"/>
                    <a:lumOff val="50000"/>
                  </a:schemeClr>
                </a:solidFill>
                <a:latin typeface="Ancizar Sans"/>
                <a:cs typeface="Ancizar Sans"/>
              </a:rPr>
              <a:t>neighborhoods </a:t>
            </a:r>
            <a:r>
              <a:rPr lang="en-US" sz="1600" dirty="0">
                <a:solidFill>
                  <a:schemeClr val="tx1">
                    <a:lumMod val="50000"/>
                    <a:lumOff val="50000"/>
                  </a:schemeClr>
                </a:solidFill>
                <a:latin typeface="Ancizar Sans"/>
                <a:cs typeface="Ancizar Sans"/>
              </a:rPr>
              <a:t>as the spatial units.</a:t>
            </a:r>
          </a:p>
        </p:txBody>
      </p:sp>
    </p:spTree>
    <p:extLst>
      <p:ext uri="{BB962C8B-B14F-4D97-AF65-F5344CB8AC3E}">
        <p14:creationId xmlns:p14="http://schemas.microsoft.com/office/powerpoint/2010/main" val="2448169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23903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Data Geocoding</a:t>
            </a:r>
          </a:p>
        </p:txBody>
      </p:sp>
      <p:pic>
        <p:nvPicPr>
          <p:cNvPr id="3" name="Picture 2">
            <a:extLst>
              <a:ext uri="{FF2B5EF4-FFF2-40B4-BE49-F238E27FC236}">
                <a16:creationId xmlns:a16="http://schemas.microsoft.com/office/drawing/2014/main" id="{DF7A222C-106C-EE18-0007-BB6D0DFB9D5F}"/>
              </a:ext>
            </a:extLst>
          </p:cNvPr>
          <p:cNvPicPr>
            <a:picLocks noChangeAspect="1"/>
          </p:cNvPicPr>
          <p:nvPr/>
        </p:nvPicPr>
        <p:blipFill>
          <a:blip r:embed="rId2"/>
          <a:stretch>
            <a:fillRect/>
          </a:stretch>
        </p:blipFill>
        <p:spPr>
          <a:xfrm>
            <a:off x="1109272" y="1870180"/>
            <a:ext cx="2298561" cy="3217985"/>
          </a:xfrm>
          <a:prstGeom prst="rect">
            <a:avLst/>
          </a:prstGeom>
        </p:spPr>
      </p:pic>
      <p:pic>
        <p:nvPicPr>
          <p:cNvPr id="6" name="Picture 5">
            <a:extLst>
              <a:ext uri="{FF2B5EF4-FFF2-40B4-BE49-F238E27FC236}">
                <a16:creationId xmlns:a16="http://schemas.microsoft.com/office/drawing/2014/main" id="{901CF5B8-2586-B2B3-3DA1-F4393EF8E9C3}"/>
              </a:ext>
            </a:extLst>
          </p:cNvPr>
          <p:cNvPicPr>
            <a:picLocks noChangeAspect="1"/>
          </p:cNvPicPr>
          <p:nvPr/>
        </p:nvPicPr>
        <p:blipFill rotWithShape="1">
          <a:blip r:embed="rId3"/>
          <a:srcRect l="25579" t="15061" r="50849" b="6241"/>
          <a:stretch/>
        </p:blipFill>
        <p:spPr>
          <a:xfrm>
            <a:off x="4377128" y="1762800"/>
            <a:ext cx="3657600" cy="3432747"/>
          </a:xfrm>
          <a:prstGeom prst="rect">
            <a:avLst/>
          </a:prstGeom>
        </p:spPr>
      </p:pic>
      <p:sp>
        <p:nvSpPr>
          <p:cNvPr id="7" name="CuadroTexto 4">
            <a:extLst>
              <a:ext uri="{FF2B5EF4-FFF2-40B4-BE49-F238E27FC236}">
                <a16:creationId xmlns:a16="http://schemas.microsoft.com/office/drawing/2014/main" id="{5A0B818D-FE29-D5E7-5F8E-ED03C3AF849D}"/>
              </a:ext>
            </a:extLst>
          </p:cNvPr>
          <p:cNvSpPr txBox="1"/>
          <p:nvPr/>
        </p:nvSpPr>
        <p:spPr>
          <a:xfrm>
            <a:off x="207897" y="703581"/>
            <a:ext cx="8726241" cy="861774"/>
          </a:xfrm>
          <a:prstGeom prst="rect">
            <a:avLst/>
          </a:prstGeom>
          <a:noFill/>
        </p:spPr>
        <p:txBody>
          <a:bodyPr wrap="square" rtlCol="0">
            <a:spAutoFit/>
          </a:bodyPr>
          <a:lstStyle/>
          <a:p>
            <a:pPr algn="just"/>
            <a:r>
              <a:rPr lang="en-US" sz="1600" dirty="0">
                <a:solidFill>
                  <a:schemeClr val="tx1">
                    <a:lumMod val="50000"/>
                    <a:lumOff val="50000"/>
                  </a:schemeClr>
                </a:solidFill>
                <a:latin typeface="Ancizar Sans"/>
                <a:cs typeface="Ancizar Sans"/>
              </a:rPr>
              <a:t>Crash addresses were cleansed to standardize the string structure for geocoding. </a:t>
            </a:r>
            <a:r>
              <a:rPr lang="en-US" sz="1600" b="1" dirty="0">
                <a:solidFill>
                  <a:schemeClr val="tx1">
                    <a:lumMod val="50000"/>
                    <a:lumOff val="50000"/>
                  </a:schemeClr>
                </a:solidFill>
                <a:latin typeface="Ancizar Sans"/>
                <a:cs typeface="Ancizar Sans"/>
              </a:rPr>
              <a:t>MapQuest API </a:t>
            </a:r>
            <a:r>
              <a:rPr lang="en-US" sz="1600" dirty="0">
                <a:solidFill>
                  <a:schemeClr val="tx1">
                    <a:lumMod val="50000"/>
                    <a:lumOff val="50000"/>
                  </a:schemeClr>
                </a:solidFill>
                <a:latin typeface="Ancizar Sans"/>
                <a:cs typeface="Ancizar Sans"/>
              </a:rPr>
              <a:t>allows </a:t>
            </a:r>
            <a:r>
              <a:rPr lang="en-US" sz="1600" b="1" dirty="0">
                <a:solidFill>
                  <a:schemeClr val="tx1">
                    <a:lumMod val="50000"/>
                    <a:lumOff val="50000"/>
                  </a:schemeClr>
                </a:solidFill>
                <a:latin typeface="Ancizar Sans"/>
                <a:cs typeface="Ancizar Sans"/>
              </a:rPr>
              <a:t>15,000</a:t>
            </a:r>
            <a:r>
              <a:rPr lang="en-US" sz="1600" dirty="0">
                <a:solidFill>
                  <a:schemeClr val="tx1">
                    <a:lumMod val="50000"/>
                    <a:lumOff val="50000"/>
                  </a:schemeClr>
                </a:solidFill>
                <a:latin typeface="Ancizar Sans"/>
                <a:cs typeface="Ancizar Sans"/>
              </a:rPr>
              <a:t> free transactions per month and supported the geocoding of them in this project.</a:t>
            </a:r>
          </a:p>
          <a:p>
            <a:pPr algn="just"/>
            <a:endParaRPr lang="en-US" dirty="0">
              <a:solidFill>
                <a:schemeClr val="tx1">
                  <a:lumMod val="50000"/>
                  <a:lumOff val="50000"/>
                </a:schemeClr>
              </a:solidFill>
              <a:latin typeface="Ancizar Sans"/>
              <a:cs typeface="Ancizar Sans"/>
            </a:endParaRPr>
          </a:p>
        </p:txBody>
      </p:sp>
      <p:sp>
        <p:nvSpPr>
          <p:cNvPr id="8" name="CuadroTexto 4">
            <a:extLst>
              <a:ext uri="{FF2B5EF4-FFF2-40B4-BE49-F238E27FC236}">
                <a16:creationId xmlns:a16="http://schemas.microsoft.com/office/drawing/2014/main" id="{CFF30B4B-E66A-5E3E-40E9-A0EFEDB79D51}"/>
              </a:ext>
            </a:extLst>
          </p:cNvPr>
          <p:cNvSpPr txBox="1"/>
          <p:nvPr/>
        </p:nvSpPr>
        <p:spPr>
          <a:xfrm>
            <a:off x="207897" y="5388565"/>
            <a:ext cx="8726241" cy="584775"/>
          </a:xfrm>
          <a:prstGeom prst="rect">
            <a:avLst/>
          </a:prstGeom>
          <a:noFill/>
        </p:spPr>
        <p:txBody>
          <a:bodyPr wrap="square" rtlCol="0">
            <a:spAutoFit/>
          </a:bodyPr>
          <a:lstStyle/>
          <a:p>
            <a:pPr algn="just"/>
            <a:r>
              <a:rPr lang="en-US" sz="1600" dirty="0">
                <a:solidFill>
                  <a:schemeClr val="tx1">
                    <a:lumMod val="50000"/>
                    <a:lumOff val="50000"/>
                  </a:schemeClr>
                </a:solidFill>
                <a:latin typeface="Ancizar Sans"/>
                <a:cs typeface="Ancizar Sans"/>
              </a:rPr>
              <a:t>Using Python’s </a:t>
            </a:r>
            <a:r>
              <a:rPr lang="en-US" sz="1600" b="1" dirty="0" err="1">
                <a:solidFill>
                  <a:schemeClr val="tx1">
                    <a:lumMod val="50000"/>
                    <a:lumOff val="50000"/>
                  </a:schemeClr>
                </a:solidFill>
                <a:latin typeface="Ancizar Sans"/>
                <a:cs typeface="Ancizar Sans"/>
              </a:rPr>
              <a:t>osmnx</a:t>
            </a:r>
            <a:r>
              <a:rPr lang="en-US" sz="1600" b="1" dirty="0">
                <a:solidFill>
                  <a:schemeClr val="tx1">
                    <a:lumMod val="50000"/>
                    <a:lumOff val="50000"/>
                  </a:schemeClr>
                </a:solidFill>
                <a:latin typeface="Ancizar Sans"/>
                <a:cs typeface="Ancizar Sans"/>
              </a:rPr>
              <a:t> </a:t>
            </a:r>
            <a:r>
              <a:rPr lang="en-US" sz="1600" dirty="0">
                <a:solidFill>
                  <a:schemeClr val="tx1">
                    <a:lumMod val="50000"/>
                    <a:lumOff val="50000"/>
                  </a:schemeClr>
                </a:solidFill>
                <a:latin typeface="Ancizar Sans"/>
                <a:cs typeface="Ancizar Sans"/>
              </a:rPr>
              <a:t>library, the </a:t>
            </a:r>
            <a:r>
              <a:rPr lang="en-US" sz="1600" b="1" dirty="0">
                <a:solidFill>
                  <a:schemeClr val="tx1">
                    <a:lumMod val="50000"/>
                    <a:lumOff val="50000"/>
                  </a:schemeClr>
                </a:solidFill>
                <a:latin typeface="Ancizar Sans"/>
                <a:cs typeface="Ancizar Sans"/>
              </a:rPr>
              <a:t>bounding-box</a:t>
            </a:r>
            <a:r>
              <a:rPr lang="en-US" sz="1600" dirty="0">
                <a:solidFill>
                  <a:schemeClr val="tx1">
                    <a:lumMod val="50000"/>
                    <a:lumOff val="50000"/>
                  </a:schemeClr>
                </a:solidFill>
                <a:latin typeface="Ancizar Sans"/>
                <a:cs typeface="Ancizar Sans"/>
              </a:rPr>
              <a:t>  </a:t>
            </a:r>
            <a:r>
              <a:rPr lang="en-US" sz="1600" b="1" dirty="0">
                <a:solidFill>
                  <a:schemeClr val="tx1">
                    <a:lumMod val="50000"/>
                    <a:lumOff val="50000"/>
                  </a:schemeClr>
                </a:solidFill>
                <a:latin typeface="Ancizar Sans"/>
                <a:cs typeface="Ancizar Sans"/>
              </a:rPr>
              <a:t>coordinates</a:t>
            </a:r>
            <a:r>
              <a:rPr lang="en-US" sz="1600" dirty="0">
                <a:solidFill>
                  <a:schemeClr val="tx1">
                    <a:lumMod val="50000"/>
                    <a:lumOff val="50000"/>
                  </a:schemeClr>
                </a:solidFill>
                <a:latin typeface="Ancizar Sans"/>
                <a:cs typeface="Ancizar Sans"/>
              </a:rPr>
              <a:t> for Medellin were queried from Open Street Maps. Finally, the database for further analysis was composed by </a:t>
            </a:r>
            <a:r>
              <a:rPr lang="en-US" sz="1600" b="1" dirty="0">
                <a:solidFill>
                  <a:schemeClr val="tx1">
                    <a:lumMod val="50000"/>
                    <a:lumOff val="50000"/>
                  </a:schemeClr>
                </a:solidFill>
                <a:latin typeface="Ancizar Sans"/>
                <a:cs typeface="Ancizar Sans"/>
              </a:rPr>
              <a:t>23,079</a:t>
            </a:r>
            <a:r>
              <a:rPr lang="en-US" sz="1600" dirty="0">
                <a:solidFill>
                  <a:schemeClr val="tx1">
                    <a:lumMod val="50000"/>
                    <a:lumOff val="50000"/>
                  </a:schemeClr>
                </a:solidFill>
                <a:latin typeface="Ancizar Sans"/>
                <a:cs typeface="Ancizar Sans"/>
              </a:rPr>
              <a:t> points in Medellin.</a:t>
            </a:r>
          </a:p>
        </p:txBody>
      </p:sp>
    </p:spTree>
    <p:extLst>
      <p:ext uri="{BB962C8B-B14F-4D97-AF65-F5344CB8AC3E}">
        <p14:creationId xmlns:p14="http://schemas.microsoft.com/office/powerpoint/2010/main" val="1764699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13410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err="1">
                <a:solidFill>
                  <a:srgbClr val="172B7E"/>
                </a:solidFill>
                <a:latin typeface="Ancizar Serif Extrabold" panose="020A0902070300000003" pitchFamily="18" charset="0"/>
                <a:cs typeface="Ancizar Sans Extrabold"/>
              </a:rPr>
              <a:t>Centrography</a:t>
            </a:r>
            <a:endParaRPr lang="en-US" sz="2400" dirty="0">
              <a:solidFill>
                <a:srgbClr val="172B7E"/>
              </a:solidFill>
              <a:latin typeface="Ancizar Serif Extrabold" panose="020A0902070300000003" pitchFamily="18" charset="0"/>
              <a:cs typeface="Ancizar Sans Extrabold"/>
            </a:endParaRPr>
          </a:p>
        </p:txBody>
      </p:sp>
      <p:graphicFrame>
        <p:nvGraphicFramePr>
          <p:cNvPr id="2" name="Table 6">
            <a:extLst>
              <a:ext uri="{FF2B5EF4-FFF2-40B4-BE49-F238E27FC236}">
                <a16:creationId xmlns:a16="http://schemas.microsoft.com/office/drawing/2014/main" id="{BC80291D-8DE3-7205-1762-2F2DBA03F1B8}"/>
              </a:ext>
            </a:extLst>
          </p:cNvPr>
          <p:cNvGraphicFramePr>
            <a:graphicFrameLocks noGrp="1"/>
          </p:cNvGraphicFramePr>
          <p:nvPr/>
        </p:nvGraphicFramePr>
        <p:xfrm>
          <a:off x="5470584" y="2248575"/>
          <a:ext cx="3233204" cy="2895600"/>
        </p:xfrm>
        <a:graphic>
          <a:graphicData uri="http://schemas.openxmlformats.org/drawingml/2006/table">
            <a:tbl>
              <a:tblPr firstRow="1">
                <a:tableStyleId>{5940675A-B579-460E-94D1-54222C63F5DA}</a:tableStyleId>
              </a:tblPr>
              <a:tblGrid>
                <a:gridCol w="1616602">
                  <a:extLst>
                    <a:ext uri="{9D8B030D-6E8A-4147-A177-3AD203B41FA5}">
                      <a16:colId xmlns:a16="http://schemas.microsoft.com/office/drawing/2014/main" val="1567377109"/>
                    </a:ext>
                  </a:extLst>
                </a:gridCol>
                <a:gridCol w="1616602">
                  <a:extLst>
                    <a:ext uri="{9D8B030D-6E8A-4147-A177-3AD203B41FA5}">
                      <a16:colId xmlns:a16="http://schemas.microsoft.com/office/drawing/2014/main" val="567488324"/>
                    </a:ext>
                  </a:extLst>
                </a:gridCol>
              </a:tblGrid>
              <a:tr h="579120">
                <a:tc>
                  <a:txBody>
                    <a:bodyPr/>
                    <a:lstStyle/>
                    <a:p>
                      <a:pPr algn="ctr"/>
                      <a:r>
                        <a:rPr lang="en-US" sz="1600" b="1" dirty="0"/>
                        <a:t>Variable</a:t>
                      </a:r>
                    </a:p>
                  </a:txBody>
                  <a:tcPr anchor="ctr">
                    <a:solidFill>
                      <a:schemeClr val="bg1">
                        <a:lumMod val="75000"/>
                      </a:schemeClr>
                    </a:solidFill>
                  </a:tcPr>
                </a:tc>
                <a:tc>
                  <a:txBody>
                    <a:bodyPr/>
                    <a:lstStyle/>
                    <a:p>
                      <a:pPr algn="ctr"/>
                      <a:r>
                        <a:rPr lang="en-US" sz="1600" b="1" dirty="0"/>
                        <a:t>Value</a:t>
                      </a:r>
                    </a:p>
                  </a:txBody>
                  <a:tcPr anchor="ctr">
                    <a:solidFill>
                      <a:schemeClr val="bg1">
                        <a:lumMod val="75000"/>
                      </a:schemeClr>
                    </a:solidFill>
                  </a:tcPr>
                </a:tc>
                <a:extLst>
                  <a:ext uri="{0D108BD9-81ED-4DB2-BD59-A6C34878D82A}">
                    <a16:rowId xmlns:a16="http://schemas.microsoft.com/office/drawing/2014/main" val="587047418"/>
                  </a:ext>
                </a:extLst>
              </a:tr>
              <a:tr h="579120">
                <a:tc>
                  <a:txBody>
                    <a:bodyPr/>
                    <a:lstStyle/>
                    <a:p>
                      <a:pPr algn="ctr"/>
                      <a:r>
                        <a:rPr lang="en-US" sz="1600" dirty="0"/>
                        <a:t>Standard distance</a:t>
                      </a:r>
                    </a:p>
                  </a:txBody>
                  <a:tcPr anchor="ctr"/>
                </a:tc>
                <a:tc>
                  <a:txBody>
                    <a:bodyPr/>
                    <a:lstStyle/>
                    <a:p>
                      <a:pPr algn="ctr"/>
                      <a:r>
                        <a:rPr lang="en-US" sz="1600" dirty="0"/>
                        <a:t>3,598 m</a:t>
                      </a:r>
                    </a:p>
                  </a:txBody>
                  <a:tcPr anchor="ctr"/>
                </a:tc>
                <a:extLst>
                  <a:ext uri="{0D108BD9-81ED-4DB2-BD59-A6C34878D82A}">
                    <a16:rowId xmlns:a16="http://schemas.microsoft.com/office/drawing/2014/main" val="2573797694"/>
                  </a:ext>
                </a:extLst>
              </a:tr>
              <a:tr h="579120">
                <a:tc>
                  <a:txBody>
                    <a:bodyPr/>
                    <a:lstStyle/>
                    <a:p>
                      <a:pPr algn="ctr"/>
                      <a:r>
                        <a:rPr lang="en-US" sz="1600" dirty="0"/>
                        <a:t>Major axis</a:t>
                      </a:r>
                    </a:p>
                  </a:txBody>
                  <a:tcPr anchor="ctr"/>
                </a:tc>
                <a:tc>
                  <a:txBody>
                    <a:bodyPr/>
                    <a:lstStyle/>
                    <a:p>
                      <a:pPr algn="ctr"/>
                      <a:r>
                        <a:rPr lang="en-US" sz="1600" dirty="0"/>
                        <a:t>4,201 m</a:t>
                      </a:r>
                    </a:p>
                  </a:txBody>
                  <a:tcPr anchor="ctr"/>
                </a:tc>
                <a:extLst>
                  <a:ext uri="{0D108BD9-81ED-4DB2-BD59-A6C34878D82A}">
                    <a16:rowId xmlns:a16="http://schemas.microsoft.com/office/drawing/2014/main" val="1066822698"/>
                  </a:ext>
                </a:extLst>
              </a:tr>
              <a:tr h="579120">
                <a:tc>
                  <a:txBody>
                    <a:bodyPr/>
                    <a:lstStyle/>
                    <a:p>
                      <a:pPr algn="ctr"/>
                      <a:r>
                        <a:rPr lang="en-US" sz="1600" dirty="0"/>
                        <a:t>Minor axis</a:t>
                      </a:r>
                    </a:p>
                  </a:txBody>
                  <a:tcPr anchor="ctr"/>
                </a:tc>
                <a:tc>
                  <a:txBody>
                    <a:bodyPr/>
                    <a:lstStyle/>
                    <a:p>
                      <a:pPr algn="ctr"/>
                      <a:r>
                        <a:rPr lang="en-US" sz="1600" dirty="0"/>
                        <a:t>2,639 m</a:t>
                      </a:r>
                    </a:p>
                  </a:txBody>
                  <a:tcPr anchor="ctr"/>
                </a:tc>
                <a:extLst>
                  <a:ext uri="{0D108BD9-81ED-4DB2-BD59-A6C34878D82A}">
                    <a16:rowId xmlns:a16="http://schemas.microsoft.com/office/drawing/2014/main" val="1651504059"/>
                  </a:ext>
                </a:extLst>
              </a:tr>
              <a:tr h="579120">
                <a:tc>
                  <a:txBody>
                    <a:bodyPr/>
                    <a:lstStyle/>
                    <a:p>
                      <a:pPr algn="ctr"/>
                      <a:r>
                        <a:rPr lang="en-US" sz="1600" dirty="0"/>
                        <a:t>Rotation</a:t>
                      </a:r>
                    </a:p>
                  </a:txBody>
                  <a:tcPr anchor="ctr"/>
                </a:tc>
                <a:tc>
                  <a:txBody>
                    <a:bodyPr/>
                    <a:lstStyle/>
                    <a:p>
                      <a:pPr algn="ctr"/>
                      <a:r>
                        <a:rPr lang="en-US" sz="1600" dirty="0"/>
                        <a:t>0.166</a:t>
                      </a:r>
                    </a:p>
                  </a:txBody>
                  <a:tcPr anchor="ctr"/>
                </a:tc>
                <a:extLst>
                  <a:ext uri="{0D108BD9-81ED-4DB2-BD59-A6C34878D82A}">
                    <a16:rowId xmlns:a16="http://schemas.microsoft.com/office/drawing/2014/main" val="774682283"/>
                  </a:ext>
                </a:extLst>
              </a:tr>
            </a:tbl>
          </a:graphicData>
        </a:graphic>
      </p:graphicFrame>
      <p:pic>
        <p:nvPicPr>
          <p:cNvPr id="5" name="Picture 4">
            <a:extLst>
              <a:ext uri="{FF2B5EF4-FFF2-40B4-BE49-F238E27FC236}">
                <a16:creationId xmlns:a16="http://schemas.microsoft.com/office/drawing/2014/main" id="{AC0EFA80-DDBC-1A99-E735-D8ED040F9F59}"/>
              </a:ext>
            </a:extLst>
          </p:cNvPr>
          <p:cNvPicPr>
            <a:picLocks noChangeAspect="1"/>
          </p:cNvPicPr>
          <p:nvPr/>
        </p:nvPicPr>
        <p:blipFill rotWithShape="1">
          <a:blip r:embed="rId3"/>
          <a:srcRect l="18175" t="7354" r="22022" b="5483"/>
          <a:stretch/>
        </p:blipFill>
        <p:spPr>
          <a:xfrm>
            <a:off x="275320" y="826572"/>
            <a:ext cx="4898958" cy="5672478"/>
          </a:xfrm>
          <a:prstGeom prst="rect">
            <a:avLst/>
          </a:prstGeom>
        </p:spPr>
      </p:pic>
    </p:spTree>
    <p:extLst>
      <p:ext uri="{BB962C8B-B14F-4D97-AF65-F5344CB8AC3E}">
        <p14:creationId xmlns:p14="http://schemas.microsoft.com/office/powerpoint/2010/main" val="1813686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77376" y="134100"/>
            <a:ext cx="6609810" cy="395940"/>
          </a:xfrm>
          <a:prstGeom prst="rect">
            <a:avLst/>
          </a:prstGeom>
        </p:spPr>
        <p:txBody>
          <a:bodyPr vert="horz" lIns="91440" tIns="45720" rIns="91440" bIns="457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2400" dirty="0">
                <a:solidFill>
                  <a:srgbClr val="172B7E"/>
                </a:solidFill>
                <a:latin typeface="Ancizar Serif Extrabold" panose="020A0902070300000003" pitchFamily="18" charset="0"/>
                <a:cs typeface="Ancizar Sans Extrabold"/>
              </a:rPr>
              <a:t>KDE and DBSCAN</a:t>
            </a:r>
          </a:p>
        </p:txBody>
      </p:sp>
      <p:pic>
        <p:nvPicPr>
          <p:cNvPr id="5" name="Picture 4">
            <a:extLst>
              <a:ext uri="{FF2B5EF4-FFF2-40B4-BE49-F238E27FC236}">
                <a16:creationId xmlns:a16="http://schemas.microsoft.com/office/drawing/2014/main" id="{11B7CA17-EEE2-3D61-33D7-349889E25FB4}"/>
              </a:ext>
            </a:extLst>
          </p:cNvPr>
          <p:cNvPicPr>
            <a:picLocks noChangeAspect="1"/>
          </p:cNvPicPr>
          <p:nvPr/>
        </p:nvPicPr>
        <p:blipFill rotWithShape="1">
          <a:blip r:embed="rId3"/>
          <a:srcRect l="25519" t="8974" r="22895" b="9226"/>
          <a:stretch/>
        </p:blipFill>
        <p:spPr>
          <a:xfrm>
            <a:off x="465429" y="971227"/>
            <a:ext cx="3901921" cy="4915545"/>
          </a:xfrm>
          <a:prstGeom prst="rect">
            <a:avLst/>
          </a:prstGeom>
        </p:spPr>
      </p:pic>
      <p:pic>
        <p:nvPicPr>
          <p:cNvPr id="2" name="Picture 1">
            <a:extLst>
              <a:ext uri="{FF2B5EF4-FFF2-40B4-BE49-F238E27FC236}">
                <a16:creationId xmlns:a16="http://schemas.microsoft.com/office/drawing/2014/main" id="{9CD05409-9171-DD48-0861-61AC6902EE32}"/>
              </a:ext>
            </a:extLst>
          </p:cNvPr>
          <p:cNvPicPr>
            <a:picLocks noChangeAspect="1"/>
          </p:cNvPicPr>
          <p:nvPr/>
        </p:nvPicPr>
        <p:blipFill rotWithShape="1">
          <a:blip r:embed="rId4"/>
          <a:srcRect l="22515" t="6826" r="19288" b="8678"/>
          <a:stretch/>
        </p:blipFill>
        <p:spPr>
          <a:xfrm>
            <a:off x="4776650" y="996671"/>
            <a:ext cx="4217533" cy="4864657"/>
          </a:xfrm>
          <a:prstGeom prst="rect">
            <a:avLst/>
          </a:prstGeom>
        </p:spPr>
      </p:pic>
      <p:pic>
        <p:nvPicPr>
          <p:cNvPr id="1030" name="Picture 6" descr="Clipart - Compass Arrow">
            <a:extLst>
              <a:ext uri="{FF2B5EF4-FFF2-40B4-BE49-F238E27FC236}">
                <a16:creationId xmlns:a16="http://schemas.microsoft.com/office/drawing/2014/main" id="{F92389BE-8F77-9191-EB68-BC551348E0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86" y="1216210"/>
            <a:ext cx="646758" cy="6467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Clipart - Compass Arrow">
            <a:extLst>
              <a:ext uri="{FF2B5EF4-FFF2-40B4-BE49-F238E27FC236}">
                <a16:creationId xmlns:a16="http://schemas.microsoft.com/office/drawing/2014/main" id="{41F70988-5983-DEF2-0ED2-77FC7A079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2195" y="1368610"/>
            <a:ext cx="646758" cy="64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667460"/>
      </p:ext>
    </p:extLst>
  </p:cSld>
  <p:clrMapOvr>
    <a:masterClrMapping/>
  </p:clrMapOvr>
</p:sld>
</file>

<file path=ppt/theme/theme1.xml><?xml version="1.0" encoding="utf-8"?>
<a:theme xmlns:a="http://schemas.openxmlformats.org/drawingml/2006/main" name="Plantilla-presentac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2617</TotalTime>
  <Words>1852</Words>
  <Application>Microsoft Office PowerPoint</Application>
  <PresentationFormat>On-screen Show (4:3)</PresentationFormat>
  <Paragraphs>497</Paragraphs>
  <Slides>22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Ancizar Sans</vt:lpstr>
      <vt:lpstr>Ancizar Serif</vt:lpstr>
      <vt:lpstr>Ancizar Serif Extrabold</vt:lpstr>
      <vt:lpstr>Arial</vt:lpstr>
      <vt:lpstr>Calibri</vt:lpstr>
      <vt:lpstr>Cambria Math</vt:lpstr>
      <vt:lpstr>Times New Roman</vt:lpstr>
      <vt:lpstr>Wingdings</vt:lpstr>
      <vt:lpstr>Plantilla-presentacion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Unimedios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dc:title>
  <dc:creator>Shayu Garnica</dc:creator>
  <cp:lastModifiedBy>Mario Alonso Peñaranda Márquez</cp:lastModifiedBy>
  <cp:revision>104</cp:revision>
  <dcterms:created xsi:type="dcterms:W3CDTF">2018-07-09T16:33:10Z</dcterms:created>
  <dcterms:modified xsi:type="dcterms:W3CDTF">2023-06-29T15:49:20Z</dcterms:modified>
</cp:coreProperties>
</file>